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448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4" r:id="rId38"/>
    <p:sldId id="483" r:id="rId3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1"/>
    <a:srgbClr val="EEB211"/>
    <a:srgbClr val="F6D28B"/>
    <a:srgbClr val="E2BC00"/>
    <a:srgbClr val="FFD700"/>
    <a:srgbClr val="FFCC00"/>
    <a:srgbClr val="E5E18B"/>
    <a:srgbClr val="FB75FB"/>
    <a:srgbClr val="FFFFFF"/>
    <a:srgbClr val="E9D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>
      <p:cViewPr varScale="1">
        <p:scale>
          <a:sx n="140" d="100"/>
          <a:sy n="140" d="100"/>
        </p:scale>
        <p:origin x="124" y="5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6:59:58.7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13612 24575,'59'-10'0,"-9"0"0,473 2 0,-302 10 0,205-3 0,437 3 0,-52 76 0,-191-9 0,-67-54 0,113 8 0,83 29 0,-511-47 0,277-29 0,65-7 0,-305 22 0,-184 2 0,0-3 0,-1-4 0,156-46 0,340-95 0,-315 87 0,14-11 0,331-71 0,-554 141 0,-1-2 0,1-3 0,-2-3 0,105-44 0,228-123 0,-358 168 0,0-2 0,-1-1 0,-1-1 0,0-2 0,-2-1 0,-1-2 0,-1 0 0,-1-3 0,-1 0 0,-1-1 0,29-45 0,236-418 0,-200 329 0,-29 51 0,77-198 0,-111 233 0,-4-3 0,-3 0 0,17-137 0,-5-603 0,-33 697 0,-23-643 0,0 174 0,41 0 0,-2 442 0,7-142 0,-23 245 0,-2 1 0,-1-1 0,-3 1 0,-15-60 0,-7 12 0,-4 0 0,-56-111 0,-107-170 0,110 221 0,-478-795 0,393 704 0,-339-374 0,112 147 0,-224-260 0,412 485 0,119 134 0,-172-166 0,208 226 0,4-2 0,-84-118 0,94 115 0,-3 2 0,-3 1 0,-77-71 0,49 63 0,-3 2 0,-2 5 0,-3 2 0,-116-56 0,-11 19 0,-329-97 0,15-6 0,490 180 0,-359-158 0,249 103 0,-306-153 0,275 141 0,45 23 0,92 39 0,-1 3 0,-61-20 0,-20 6 0,-191-23 0,169 28 0,98 16 0,1 1 0,-76-3 0,91 10 0,0-2 0,-28-6 0,-48-4 0,100 13 0,-1 0 0,1 0 0,-1-1 0,1 1 0,-1-1 0,1 0 0,-1 0 0,1 0 0,-5-2 0,7 3 0,1-1 0,0 1 0,-1 0 0,1-1 0,-1 1 0,1 0 0,0-1 0,-1 1 0,1-1 0,0 1 0,0 0 0,-1-1 0,1 1 0,0-1 0,0 1 0,0-1 0,0 1 0,-1-1 0,1 1 0,0-1 0,0 1 0,0-1 0,0 1 0,0-1 0,0 0 0,13-20 0,48-46 0,-3-2 0,66-103 0,-96 133 0,1 2 0,3 0 0,0 2 0,3 1 0,65-49 0,-94 76 0,-23 17 0,-28 22 0,-8 21 0,2 3 0,3 1 0,-74 116 0,108-152 0,-25 30 0,28-40 0,2 1 0,0 0 0,0 0 0,1 1 0,0-1 0,1 2 0,1-1 0,0 1 0,-4 15 0,10-25 0,0 0 0,0 0 0,0-1 0,0 1 0,1 0 0,0 0 0,0 0 0,0-1 0,0 1 0,0 0 0,1-1 0,-1 1 0,1-1 0,0 0 0,0 1 0,1-1 0,-1 0 0,0 0 0,1-1 0,0 1 0,0 0 0,0-1 0,4 3 0,10 7 0,1-1 0,0-1 0,24 10 0,-10-5 0,12 11 0,-1 2 0,52 44 0,35 24 0,-86-69-87,-6-4-552,59 48 0,-81-56-6187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1:19.3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51 188 24575,'0'531'0,"-1"-501"0,-12 60 0,8-59 0,-4 56 0,9-60 0,-1 0 0,-2 0 0,-8 35 0,9-54 0,1-1 0,-1 0 0,1 1 0,0-1 0,1 1 0,0 0 0,0-1 0,1 1 0,1 7 0,-1-12 0,0 1 0,1-1 0,-1 0 0,1 0 0,0 0 0,0 0 0,0 0 0,0 0 0,1 0 0,-1-1 0,1 1 0,-1-1 0,1 1 0,0-1 0,0 0 0,0 0 0,0-1 0,1 1 0,-1-1 0,7 3 0,17 5 0,0-1 0,1-1 0,0-2 0,47 4 0,118-7 0,-121-4 0,91 10 0,25 6 0,230-10 0,-207-7 0,-24 2 0,3-2 0,260 29 0,-375-15 0,-15-1 0,95 2 0,161 3 0,-139-3 0,199-11 0,-160-4 0,33 5 0,271-4 0,-195-24 0,8 1 0,652 21 0,-518 6 0,2945-2 0,-3108 14 0,20-1 0,-278-13 0,-14 2 0,0-2 0,1-1 0,-1-2 0,0-1 0,0-2 0,62-19 0,-84 22 0,1 0 0,-1 1 0,1 0 0,0 1 0,20-1 0,-20 2 0,-1 0 0,1-1 0,-1-1 0,1 1 0,12-5 0,-20 4 0,-1 1 0,1-1 0,-1 0 0,1 1 0,-1-1 0,0 0 0,0-1 0,0 1 0,0 0 0,0 0 0,0-1 0,-1 1 0,1-1 0,-1 0 0,0 1 0,0-1 0,0 0 0,0 0 0,0 0 0,0 0 0,-1 0 0,0 0 0,1-3 0,0-12 0,0-1 0,-4-30 0,2 26 0,-3-372 0,4 277 0,3 71 0,2 1 0,20-86 0,-6 38 0,-7 43 0,5-28 0,-16 72 0,0 1 0,-1-1 0,0 0 0,0 1 0,-1-1 0,1 0 0,-1 1 0,-1-1 0,-2-7 0,3 11 0,-1 1 0,0-1 0,1 1 0,-1-1 0,0 1 0,-1 0 0,1 0 0,0 0 0,0 0 0,-1 0 0,1 1 0,-1-1 0,0 1 0,1-1 0,-1 1 0,0 0 0,0 0 0,0 0 0,0 1 0,0-1 0,0 1 0,0-1 0,-3 1 0,-14-1 0,0 1 0,-29 3 0,18-1 0,-231 24 0,47-2 0,-313 40 0,453-53 0,-28-1 0,-197-8 0,151-5 0,-962 3 0,744-27 0,-12 0 0,-90 0 0,36 1 0,419 26 0,-145-2 0,-160-21 0,140 6 0,-242 7 0,390 10 0,-149-13 0,16 0 0,-1100 11 0,615 4 0,-1820-2 0,2449 2 0,0 0 0,-35 8 0,33-6 0,1 0 0,-26 1 0,-116 13 0,89-8 0,14 1 0,-14 2 0,62-12-341,0 0 0,1 1-1,-20 6 1,14-2-6485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1:47.1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2229 454 24575,'-1'-2'0,"0"0"0,0 0 0,0 0 0,-1 0 0,1 0 0,-1 0 0,1 0 0,-1 1 0,0-1 0,0 0 0,0 1 0,0 0 0,0-1 0,0 1 0,0 0 0,-4-2 0,-4-3 0,-20-14 0,-2 1 0,0 2 0,-1 1 0,-1 2 0,0 1 0,-45-11 0,-219-32 0,211 43 0,-13 3 0,0 5 0,-148 10 0,227-4 0,-25 3 0,1 3 0,-1 1 0,1 3 0,1 1 0,0 2 0,1 2 0,1 2 0,-58 34 0,60-27 0,2 2 0,0 1 0,2 2 0,1 2 0,2 1 0,1 1 0,-50 71 0,50-62 0,6-10 0,2 1 0,1 1 0,2 0 0,-33 77 0,33-50 0,2 0 0,4 1 0,-13 110 0,24-130 0,2-1 0,1 1 0,3-1 0,2 0 0,1 1 0,18 69 0,-12-83 0,1 0 0,0 0 0,3-1 0,0 0 0,2-2 0,0 0 0,30 32 0,-3-9 0,2-2 0,77 61 0,-63-65 0,1-2 0,3-2 0,0-4 0,100 40 0,288 76 0,-211-87 0,2-11 0,3-11 0,426 19 0,-361-39 0,-2 13 0,343 85 0,-598-113 0,1-1 0,-1-3 0,71-5 0,-40 1 0,165-1 0,266 2 0,-2 32 0,418 45 0,-466-76 0,594 33 0,18 38 0,564-76 0,-1279-23 0,-45 1 0,76-10 0,-6-33 0,-2 1 0,-244 50 0,-60 10 0,0-4 0,132-38 0,-102 5 0,29-8 0,84-3 0,49-16 0,-253 66 0,-1-1 0,0-1 0,-1-1 0,0-1 0,0-1 0,-1 0 0,0-1 0,-1-1 0,-1-1 0,0 0 0,-1-1 0,0-1 0,-1 0 0,-1-1 0,12-20 0,-4 3 0,-2 0 0,-2-1 0,-1-1 0,-1-1 0,16-64 0,-19 44 0,-2-1 0,-3 0 0,0-67 0,-6 75 0,-8-74 0,4 102 0,-2-1 0,0 1 0,-1 0 0,-1 0 0,-16-33 0,-9-6 0,-3 2 0,-2 2 0,-3 1 0,-2 2 0,-2 2 0,-3 2 0,-64-54 0,-101-68 0,-297-183 0,458 321 0,-1 3 0,-2 2 0,-1 3 0,-1 2 0,-61-17 0,-25 8 0,-2 7 0,-215-11 0,357 36 0,-737-45 0,75-20 0,-84-1 0,-943 68 0,581 1 0,1047-2 0,-171-1 0,-335 42 0,125 14 0,89-12 0,114-10 0,-249 32 0,0-33 0,-529-32 0,393-3 0,570 7 0,1 2 0,-81 18 0,58-9 0,22-4-59,24-4-376,0-1-1,-46 2 1,55-8-6391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7:02:00.1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0,'1719'0,"-1623"5,107 17,-111-9,138 2,526-17,-438 2,-293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0 572 24575,'1'-1'0,"-1"0"0,1 0 0,-1 0 0,1 0 0,-1 0 0,1-1 0,0 1 0,0 0 0,-1 0 0,1 1 0,0-1 0,0 0 0,0 0 0,0 0 0,0 1 0,0-1 0,0 0 0,1 1 0,-1-1 0,0 1 0,0-1 0,0 1 0,1 0 0,-1-1 0,0 1 0,0 0 0,3 0 0,40-5 0,-39 5 0,271 0 0,37-1 0,-208-12 0,-55 6 0,55-1 0,771 9 0,-864-1 0,0 0 0,0-2 0,-1 1 0,15-5 0,-23 5 0,0 0 0,0 0 0,0 0 0,0-1 0,-1 1 0,1-1 0,-1 1 0,1-1 0,3-4 0,-5 5 0,0 0 0,0 0 0,-1 0 0,1 0 0,0 0 0,-1 0 0,1 0 0,-1 0 0,1-1 0,-1 1 0,0 0 0,0 0 0,1 0 0,-1-1 0,0 1 0,0 0 0,0 0 0,0-1 0,0 1 0,-1 0 0,1 0 0,0 0 0,0-1 0,-1 0 0,-4-9 0,0 0 0,0 1 0,-1-1 0,-1 1 0,1 1 0,-2-1 0,-13-13 0,-70-59 0,26 26 0,-18-18 0,50 46 0,0-2 0,-50-59 0,79 82 0,6 6 0,16 13 0,22 23 0,148 157 0,-45-51 0,-138-137 0,0 1 0,-1-1 0,1 1 0,-1 1 0,0-1 0,-1 0 0,1 1 0,-1 0 0,0 0 0,-1 0 0,1 0 0,-1 0 0,0 1 0,-1-1 0,1 0 0,-1 1 0,-1 0 0,1-1 0,-1 1 0,0-1 0,-2 11 0,0-8 0,0-1 0,-1 0 0,0 0 0,0 0 0,-1 0 0,0-1 0,0 1 0,-1-1 0,0 0 0,0 0 0,-1-1 0,0 1 0,0-1 0,0 0 0,-1-1 0,-9 6 0,-439 315 0,361-254-1365,71-55-5461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24575,'9'-5'0,"1"-1"0,-1 1 0,1 1 0,0 0 0,0 0 0,0 1 0,0 0 0,1 0 0,-1 1 0,14 0 0,4-3 0,60-9 0,139-5 0,93 17 0,-241 3 0,22 4 0,164 29 0,-196-19 0,0 2 0,-2 4 0,-1 2 0,81 40 0,-105-38 0,0 1 0,-2 3 0,-1 1 0,-1 2 0,34 37 0,19 15 0,-43-38 0,-2 1 0,-1 2 0,-4 3 0,-1 0 0,-3 3 0,-2 1 0,-3 2 0,-2 1 0,31 88 0,18 52 0,62 187 0,-113-287 0,-4 0 0,-4 1 0,-5 2 0,5 193 0,-20-94 0,-4 131 0,-25-112 0,5-63 0,-2 27 0,14-115 0,6-38 0,-3 55 0,7-56 0,-11 52 0,3-20 0,4-68 0,1 0 0,1 0 0,-1-1 0,1 0 0,0 0 0,1 0 0,-3-8 0,-27-71 0,-60-116 0,74 162 0,-57-137 0,-4-8 0,66 162 0,16 40 0,17 41 0,41 67 0,-17-41 0,61 125 0,6-20 0,-109-187 0,0 0 0,0 0 0,0-1 0,0 1 0,0 0 0,0-1 0,1 1 0,-1-1 0,1 0 0,-1 1 0,1-1 0,-1 0 0,1 0 0,0 0 0,0 0 0,-1 0 0,1 0 0,0-1 0,0 1 0,0 0 0,0-1 0,0 0 0,0 1 0,0-1 0,0 0 0,0 0 0,0 0 0,0 0 0,0-1 0,0 1 0,0 0 0,0-1 0,0 1 0,0-1 0,-1 0 0,1 0 0,3-1 0,8-6 0,-1 1 0,0-2 0,0 0 0,15-14 0,2-2 0,398-256 0,-337 225 0,263-143-207,-261 150-951,-70 38-5668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3397 0 24575,'7'141'0,"35"208"0,-21-207 0,-13-69 0,-2 1 0,-5-1 0,-2 1 0,-21 135 0,17-186 0,0 0 0,-2 0 0,-1 0 0,-1-1 0,0-1 0,-2 1 0,-1-1 0,0-1 0,-31 37 0,-14 19 0,-108 132 0,136-176 0,-1-2 0,-2 0 0,0-3 0,-43 28 0,-2-10 0,-3-4 0,-107 39 0,11-4 0,127-52 0,-2-2 0,0-2 0,-1-2 0,-91 19 0,22-26 0,0-5 0,-203-16 0,-4-26 0,203 18 0,-219-4 0,-286 23 0,587-5 0,30-6 0,13 9 0,0 0 0,0 1 0,0-1 0,0 0 0,0 0 0,1 0 0,-1 0 0,0 1 0,0-1 0,1 0 0,-1 0 0,1 0 0,-1 1 0,1-1 0,-1 0 0,1 1 0,-1-1 0,1 0 0,0 1 0,-1-1 0,1 1 0,0-1 0,0 0 0,38-27 0,1 1 0,2 3 0,50-24 0,-50 29 0,-2-3 0,0-1 0,66-52 0,-28 12 0,-53 45 0,0-1 0,-2-1 0,0-2 0,-2 0 0,0-1 0,31-44 0,-51 58 0,-13 13 0,-22 18 0,27-17 0,-158 92 0,-5 2 0,65-18 0,-51 46 0,150-123 0,-4 3 0,1 0 0,-1 1 0,1 0 0,-8 9 0,16-16 0,0 0 0,0 0 0,0 1 0,0-1 0,0 0 0,0 0 0,0 1 0,1-1 0,-1 1 0,0-1 0,1 1 0,-1-1 0,1 1 0,-1-1 0,1 1 0,0-1 0,0 1 0,-1-1 0,1 1 0,0 0 0,1-1 0,-1 1 0,0-1 0,0 1 0,1 0 0,-1-1 0,1 1 0,-1-1 0,1 1 0,0-1 0,-1 0 0,1 1 0,0-1 0,0 0 0,0 1 0,0-1 0,0 0 0,2 1 0,30 25 0,49 27 0,-52-35 0,-1 1 0,50 44 0,-31-19 0,-16-16 0,-2 2 0,-1 0 0,27 39 0,16 28 18,-32-45-710,40 69 1,-70-103-6135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2111 545 24575,'-550'-31'0,"-371"7"0,617 26 0,267-2 0,1 1 0,-1 2 0,-48 9 0,16 0 0,63-11 0,0 0 0,0-1 0,0 0 0,0 0 0,0-1 0,0 1 0,0-1 0,0-1 0,-7-1 0,13 3 0,0 0 0,0 0 0,-1 0 0,1-1 0,0 1 0,0 0 0,-1 0 0,1 0 0,0 0 0,0 0 0,0 0 0,-1-1 0,1 1 0,0 0 0,0 0 0,0 0 0,0-1 0,-1 1 0,1 0 0,0 0 0,0-1 0,0 1 0,0 0 0,0 0 0,0-1 0,0 1 0,0 0 0,0 0 0,0-1 0,0 1 0,0 0 0,0 0 0,0-1 0,0 1 0,0 0 0,0 0 0,0-1 0,0 1 0,0 0 0,0 0 0,0-1 0,0 1 0,1 0 0,11-12 0,23-7 0,-32 18 0,374-208 0,-316 165 0,103-98 0,-117 99 0,-19 14 0,-26 22 0,-21 17 0,-294 190 0,123-55 0,152-110 0,-52 65 0,36-39 0,53-60 0,-1 1 0,1 0 0,0-1 0,-1 1 0,1 0 0,0 0 0,0-1 0,1 1 0,-1 0 0,0 0 0,0 0 0,1 0 0,0 0 0,-1 0 0,1 0 0,0 0 0,0 1 0,0-1 0,0 0 0,1 3 0,0-2 0,0 1 0,0 0 0,1 0 0,-1-1 0,1 1 0,0 0 0,1-1 0,-1 0 0,0 0 0,4 4 0,7 5 0,1 1 0,0-1 0,26 16 0,-36-25 0,11 6 0,211 156 0,48 79 0,-223-205-1365,-32-29-5461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 24575,'0'-4'0,"0"-7"0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12 139 24575,'0'0'0,"-1"0"0,1 0 0,-1 0 0,0 0 0,1 0 0,-1 0 0,1-1 0,-1 1 0,1 0 0,-1 0 0,1-1 0,-1 1 0,1 0 0,-1-1 0,1 1 0,0-1 0,-1 1 0,1 0 0,0-1 0,-1 1 0,1-1 0,0 1 0,-1-1 0,1 1 0,0-1 0,0 0 0,0 1 0,-1-1 0,1 1 0,0-1 0,0 1 0,0-1 0,0 1 0,0-1 0,0 0 0,0 1 0,0-1 0,0 1 0,0-1 0,1 1 0,-1-1 0,0 1 0,0-1 0,0 0 0,1 1 0,-1-1 0,0 1 0,1 0 0,-1-1 0,1 0 0,15-28 0,-9 21 0,1 0 0,0 1 0,0 0 0,0 1 0,1 0 0,-1 0 0,2 1 0,-1 0 0,0 0 0,1 1 0,0 0 0,0 1 0,0 0 0,1 1 0,-1 0 0,13-1 0,19 0 0,-1 2 0,72 7 0,-113-6 0,26 3 0,1 0 0,-1 1 0,-1 2 0,1 1 0,-1 0 0,0 2 0,0 1 0,24 14 0,-34-14 0,1 0 0,-1 0 0,-1 2 0,0 0 0,-1 0 0,0 1 0,-1 1 0,0 0 0,-1 1 0,-1 0 0,0 1 0,11 23 0,-19-34 0,0 0 0,0 0 0,0 0 0,-1 0 0,0 0 0,0 0 0,0 0 0,0 0 0,-1 1 0,0-1 0,0 0 0,0 1 0,-1-1 0,1 0 0,-1 0 0,-1 0 0,1 0 0,-1 1 0,0-2 0,0 1 0,0 0 0,-1 0 0,0-1 0,0 1 0,0-1 0,0 0 0,0 0 0,-1 0 0,0-1 0,0 1 0,0-1 0,0 0 0,-8 5 0,-7 3 0,0-1 0,0 0 0,-1-2 0,0 0 0,0-1 0,-42 7 0,28-8 0,17-4 0,0 1 0,1 1 0,-1 0 0,0 2 0,-17 7 0,31-11 0,-1 0 0,0 0 0,0 1 0,1-1 0,0 1 0,-1 0 0,1 0 0,0 0 0,0 0 0,1 0 0,-1 1 0,1-1 0,-1 1 0,1 0 0,1 0 0,-1 0 0,0 0 0,1 0 0,0 0 0,0 0 0,0 1 0,0-1 0,1 0 0,-1 0 0,2 8 0,3 32 0,3 1 0,2-1 0,1 0 0,3-1 0,21 50 0,-25-74-1365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7:00:42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0 109,'1'-2,"-1"0,1-1,0 1,0 0,0-1,0 1,0 0,1 0,-1 0,1 0,-1 0,1 0,0 1,-1-1,1 0,0 1,0-1,0 1,1 0,-1 0,0 0,0 0,5-1,58-18,-63 19,61-9,0 3,1 3,116 6,-53 1,1704-3,-1800-1,54-10,18-2,605 10,-363 5,-226-2,452 16,-326-3,57 7,-78 15,175 16,-359-52,0-1,-1-2,71-17,-66 11,1 2,65-3,-37 10,233 4,-191 10,66 2,-43-17,-13-1,209 22,-264-12,106-3,-153-4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54 24575,'5'-1'0,"0"0"0,-1-1 0,1 1 0,0-1 0,-1 0 0,0-1 0,1 1 0,5-5 0,12-6 0,-16 10 0,1 0 0,-1 0 0,1 1 0,0 0 0,0 0 0,0 1 0,0-1 0,0 2 0,0-1 0,1 1 0,-1 0 0,0 0 0,0 1 0,0 0 0,0 1 0,0-1 0,0 1 0,0 1 0,0-1 0,-1 1 0,1 0 0,-1 1 0,0-1 0,10 9 0,3 5 0,0 1 0,-2 1 0,0 0 0,-1 2 0,20 32 0,-29-43 0,0 0 0,-1 0 0,-1 1 0,0-1 0,0 1 0,-1 0 0,0 1 0,3 15 0,-7-21 0,1-1 0,-1 1 0,-1 0 0,1-1 0,-1 1 0,0-1 0,0 0 0,0 1 0,-1-1 0,0 0 0,0 0 0,0 1 0,-1-2 0,0 1 0,1 0 0,-2-1 0,1 1 0,-1-1 0,1 0 0,-6 4 0,-37 45 0,35-38 0,-1-1 0,0 0 0,-27 21 0,33-30 0,0 0 0,0 0 0,0 1 0,1 0 0,0 0 0,0 0 0,0 1 0,1-1 0,0 1 0,1 0 0,-1 1 0,1-1 0,0 0 0,1 1 0,-3 13 0,2 4 0,1 1 0,1 0 0,3 38 0,0-14 0,-1-27-23,2 0 0,1-1 0,1 0 0,11 33 0,-3-11-1227,-8-22-5576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 24575,'3'0'0,"0"-1"0,0 0 0,0-1 0,0 1 0,0 0 0,0-1 0,0 0 0,-1 1 0,1-1 0,-1 0 0,4-5 0,20-11 0,-12 14 0,0 0 0,1 0 0,-1 1 0,1 1 0,0 1 0,0 0 0,0 1 0,0 0 0,0 1 0,0 1 0,-1 0 0,1 1 0,-1 1 0,1 0 0,-1 1 0,24 12 0,-28-9 0,1 0 0,-2 1 0,1 1 0,-1-1 0,-1 1 0,1 1 0,-2 0 0,0 0 0,9 17 0,3 12 0,19 61 0,-34-91 0,-1-1 0,0 0 0,-1 1 0,0 0 0,0-1 0,-1 1 0,0 0 0,-1 0 0,0 0 0,0 0 0,-1-1 0,-1 1 0,1 0 0,-2 0 0,1-1 0,-1 1 0,-1-1 0,0 0 0,0 0 0,-1 0 0,0-1 0,0 0 0,-1 0 0,0 0 0,0 0 0,-1-1 0,-14 12 0,-3 1 0,0-1 0,-1-1 0,-42 23 0,64-39 0,-1 1 0,0 0 0,1 0 0,0 0 0,-1 1 0,1-1 0,1 1 0,-1 0 0,0-1 0,1 1 0,0 0 0,0 1 0,0-1 0,0 0 0,1 1 0,0-1 0,0 1 0,0-1 0,0 1 0,0 5 0,-1 15 0,2 0 0,3 40 0,-1-24 0,0 205-1365,-2-224-5461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0 588 24575,'1'96'0,"3"0"0,22 118 0,-4-66 0,-6 0 0,-5 204 0,-9-276 0,3 1 0,21 99 0,47 148 0,-30-148 0,-37-141 0,-2 0 0,-1 0 0,-2 38 0,6 70 0,62 288 0,-58-368 0,-9-49 0,0 0 0,1 0 0,1 0 0,1-1 0,6 15 0,-9-24 0,0-1 0,0 1 0,1 0 0,-1-1 0,1 0 0,0 1 0,0-1 0,0-1 0,1 1 0,-1 0 0,0-1 0,1 1 0,0-1 0,0 0 0,0 0 0,0-1 0,0 1 0,0-1 0,0 0 0,5 1 0,17 1 0,1-2 0,-1-1 0,0 0 0,30-6 0,11 0 0,262 1 0,23-2 0,-267 1 0,-1-4 0,96-23 0,-151 24 0,0-1 0,38-19 0,-44 18 0,0 1 0,1 0 0,0 2 0,30-6 0,110 0 0,-110 12 0,84-15 0,-9-13 0,-71 14 0,0 3 0,117-9 0,413 20 0,-273 5 0,-308-2 0,0-1 0,-1-1 0,1 1 0,-1-1 0,1 0 0,0 0 0,-1-1 0,0 0 0,1 0 0,8-5 0,-12 5 0,0-1 0,0 1 0,0-1 0,-1 0 0,1 0 0,0 0 0,-1 0 0,0 0 0,0 0 0,0-1 0,0 1 0,-1-1 0,1 1 0,-1-1 0,0 0 0,0 0 0,0 1 0,-1-1 0,1-7 0,4-68 0,-7-121 0,-2 73 0,2-1089 0,-3 1122 0,-5 0 0,-32-138 0,33 187 0,-51-229 0,-23-127 0,72 331 0,-19-89 0,28 155 0,1 0 0,0 0 0,-1 0 0,1 0 0,-1 1 0,0-1 0,-1 0 0,1 1 0,0 0 0,-1-1 0,0 1 0,0 0 0,0 0 0,0 1 0,0-1 0,-1 1 0,1-1 0,-1 1 0,1 0 0,-1 0 0,0 1 0,0-1 0,0 1 0,0 0 0,0 0 0,0 0 0,0 0 0,-1 1 0,-7 0 0,-9 1 0,-1 0 0,0 2 0,0 1 0,-33 10 0,19-5 0,-107 19 0,0-5 0,-1-7 0,-219-3 0,263-15 0,-286 3 0,199 24 0,120-13 0,-69 2 0,-5-13 0,-83 6 0,195-4 0,1 1 0,-1 2 0,1 1 0,0 1 0,-45 19 0,67-24 0,-28 14 0,-1-2 0,0-2 0,-44 12 0,-5 0 0,60-17 0,0 0 0,-28 4 0,-61 13 0,-12 2 0,87-23-273,1 1 0,0 3 0,1 1 0,-52 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2:31.8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1052 24575,'4'-69'0,"3"1"0,3-1 0,3 1 0,25-80 0,-38 148 0,8-30 0,1 1 0,1 0 0,2 1 0,21-38 0,-31 63 0,1 0 0,0 0 0,1 0 0,-1 0 0,1 0 0,-1 1 0,1-1 0,0 1 0,-1 0 0,1 0 0,0 1 0,1-1 0,-1 1 0,0 0 0,0 0 0,1 0 0,-1 0 0,6 1 0,15-1 0,0 0 0,27 5 0,-11-2 0,5-1 0,144 3 0,249-28 0,-312 16 0,-82 7 0,68-11 0,-65 5 0,0 2 0,1 2 0,-1 3 0,52 5 0,-13 7 0,28 1 0,21 3 0,-50-3 0,59 10 0,-85-12 0,106 7 0,-139-15 0,-22-2 0,-1 0 0,1 0 0,0 0 0,0-1 0,0 0 0,0 0 0,0 0 0,0-1 0,7-1 0,-12 1 0,0-1 0,-1 1 0,1 0 0,-1-1 0,1 1 0,-1 0 0,0-1 0,1 1 0,-1 0 0,0 0 0,0 0 0,0 0 0,0 0 0,0 0 0,0 0 0,-2-1 0,2 0 0,-58-55 0,-111-118 0,-18-20 0,155 170 0,33 25 0,0 0 0,0 0 0,0 0 0,0 0 0,0 1 0,0-1 0,0 0 0,1 0 0,-1 0 0,0 0 0,0 0 0,0 0 0,0 0 0,0 1 0,0-1 0,0 0 0,0 0 0,0 0 0,0 0 0,0 0 0,-1 0 0,1 0 0,0 0 0,0 1 0,0-1 0,0 0 0,0 0 0,0 0 0,0 0 0,0 0 0,0 0 0,0 0 0,0 0 0,0 0 0,0 0 0,0 1 0,-1-1 0,1 0 0,0 0 0,0 0 0,0 0 0,0 0 0,0 0 0,0 0 0,0 0 0,0 0 0,-1 0 0,1 0 0,0 0 0,0 0 0,0 0 0,0 0 0,0 0 0,0 0 0,0 0 0,0 0 0,-1 0 0,1 0 0,0 0 0,0 0 0,0 0 0,0 0 0,0 0 0,0 0 0,0 0 0,0-1 0,-1 1 0,15 22 0,19 19 0,63 58 0,-58-62 0,58 72 0,-62-69 0,-25-31 0,0 1 0,0 0 0,-2 0 0,1 1 0,7 15 0,-13-23 0,-1 0 0,0 0 0,0 0 0,0 1 0,-1-1 0,1 0 0,-1 0 0,0 0 0,1 1 0,-1-1 0,-1 0 0,1 0 0,0 0 0,-1 1 0,0-1 0,0 0 0,0 0 0,0 0 0,0 0 0,-1 0 0,1-1 0,-1 1 0,1 0 0,-1 0 0,0-1 0,-4 4 0,-10 9 0,-2-1 0,0-1 0,0-1 0,-1 0 0,0-1 0,-1-1 0,-31 11 0,-28 15 0,41-16 0,1 1 0,1 1 0,1 2 0,-42 38 0,29-26-1365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7:02:42.4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32,'57'-21,"5"15,1 2,99 6,-45 0,6223-2,-6317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7:02:42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338 82,'2'-2,"-1"-1,1 1,0 0,0-1,0 1,0 0,0 0,0 0,0 0,1 1,-1-1,1 1,0-1,-1 1,1 0,0 0,4-1,-3 0,18-6,0 0,0 2,0 0,1 2,29-3,122 2,-107 4,1352-1,-664 5,3669-3,-4374 3,52 8,49 2,-86-13,-8-1,0 3,85 13,-96-9,83 2,-81-7,72 10,-85-6,0-2,37-2,24 2,38 22,90 0,50 3,557-26,-405-5,-134 17,10 0,-9-16,441 4,-393 24,67 2,1710-27,-972-4,-419 3,-6765 0,5696 13,44 0,-694-13,951 2,-57 10,-30 2,-824-12,457-5,-2836 3,3020-13,18-1,-2014 12,1121 4,1155-2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8:57:38.211"/>
    </inkml:context>
    <inkml:brush xml:id="br0">
      <inkml:brushProperty name="width" value="0.5" units="cm"/>
      <inkml:brushProperty name="height" value="1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0,'8'1,"0"0,0 1,0 0,0 0,0 0,11 6,9 2,-23-8,28 9,0-1,0-2,0-1,1-2,58 2,141-10,101-3,448-1,-469 9,-290-3,0-2,-1 0,26-7,8-2,-24 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0:57.7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3658 29 24575,'-523'-16'0,"333"4"0,-241 14 0,268 10 0,-103 3 0,172-14 0,-549-3 0,474-12 0,-44 0 0,160 14 0,-134 5 0,159-2 0,0 1 0,1 1 0,0 1 0,-44 17 0,45-14 0,-1-2 0,1 0 0,-1-2 0,0-1 0,-48 1 0,41-3 0,20-1 0,2 2 0,-1-1 0,0 2 0,0-1 0,1 2 0,0 0 0,0 0 0,0 1 0,1 1 0,-12 8 0,-2 3 0,1 2 0,1 0 0,-23 27 0,42-42 0,0 1 0,0 0 0,0 1 0,1-1 0,-1 1 0,2-1 0,-1 1 0,1 0 0,0 0 0,0 0 0,1 0 0,0 0 0,0 1 0,1 9 0,0-11 0,0 0 0,0 0 0,1 0 0,0 0 0,0-1 0,0 1 0,1 0 0,0 0 0,0-1 0,0 0 0,0 1 0,1-1 0,0 0 0,0 0 0,1 0 0,0 0 0,7 7 0,2-3 0,0 0 0,1 0 0,0-2 0,0 1 0,1-2 0,27 9 0,100 16 0,-33-9 0,-58-8 0,9 2 0,110 16 0,165 17 0,-175-25 0,-90-12 0,122 7 0,-107-19 0,2-1 0,1 4 0,-1 3 0,100 21 0,-127-17 0,1-3 0,0-3 0,110-6 0,-61 0 0,-108 2 0,55-1 0,1 3 0,85 13 0,-88-8 0,98 2 0,18 1 0,-50 1 0,202-9 0,-156-5 0,-108 3 0,108-15 0,249-65 0,-363 70 0,-36 8 0,0-1 0,0-1 0,0-1 0,-1 0 0,19-8 0,-31 10 0,1 0 0,0 0 0,-1 0 0,0 0 0,0 0 0,0-1 0,0 0 0,-1 0 0,1 0 0,-1 0 0,0-1 0,0 1 0,0-1 0,-1 0 0,0 1 0,0-1 0,0 0 0,0-1 0,-1 1 0,0 0 0,1-7 0,1-18 0,-1 0 0,-1-1 0,-3-38 0,0 54 0,0 0 0,0 0 0,-2 0 0,0 1 0,0 0 0,-1 0 0,-1 0 0,-12-21 0,13 28 0,-1 0 0,0 0 0,0 1 0,0-1 0,-1 2 0,0-1 0,0 1 0,0-1 0,-1 2 0,-9-5 0,-13-4 0,-45-15 0,39 16 0,9 5 0,-1 0 0,0 2 0,-1 1 0,-30 0 0,-56-9 0,80 6 0,-7-2 0,-1 2 0,-81-3 0,-7 11-1365,108-1-5461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0:57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30 24575,'-25'0'0,"1"-1"0,-1-2 0,-41-9 0,42 7 0,-1 1 0,1 2 0,0 0 0,-1 2 0,-30 2 0,52-1 0,0-1 0,0 1 0,1 0 0,-1 0 0,0 0 0,0 0 0,1 0 0,-1 1 0,1-1 0,-1 1 0,1 0 0,0-1 0,-1 1 0,1 0 0,0 1 0,0-1 0,1 0 0,-1 0 0,0 1 0,1-1 0,-1 1 0,1 0 0,0-1 0,0 1 0,0 0 0,0 0 0,0-1 0,1 1 0,-1 0 0,1 5 0,-2 11 0,1 1 0,1 0 0,4 31 0,-1-14 0,-4 82 0,4 53 0,-2-168 0,0 0 0,0 0 0,0 0 0,0 0 0,1 0 0,-1-1 0,1 1 0,0-1 0,0 1 0,1-1 0,-1 0 0,1 0 0,-1 0 0,1 0 0,0 0 0,0-1 0,1 1 0,-1-1 0,0 0 0,1 0 0,-1 0 0,1 0 0,0 0 0,-1-1 0,6 1 0,13 5 0,-1-2 0,1-1 0,31 3 0,-30-5 0,29 2-258,58-3 0,-86-1-591,-1 0-5977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7:01:08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49,'785'0,"-737"-2,52-9,38-2,-20 13,-51 2,130-14,-121 4,-1 4,0 4,118 12,-154-8,553 5,-347-12,-121 3,616 16,44-4,-498-14,-236 5,0 2,65 15,-66-10,1-3,69 3,-17-9,134-4,-103-22,6 12,55-3,846 17,-1017-1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7:01:08.6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8887 103,'-47'2,"-54"10,-36 1,49-12,21-2,-124 16,112-6,-1-4,-115-6,61-2,-240 5,-411-4,229-38,-115 0,-436 41,1048-4,1-2,-59-14,56 8,-105-5,102 15,-252-12,228 7,-1 4,-128 14,-506 2,447-17,-571 3,801 3,-57 8,56-4,-51 1,74-7,1 2,0 0,0 2,-26 9,24-7,0-1,0 0,-28 1,-52 6,66-7,-54 1,-1-8,-76 2,62 22,87-21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30T17:01:08.6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0 160,'173'1,"365"-6,-3-35,259 0,-116 13,-111 4,-111 8,177 4,-428 12,-110 4,108 18,83 4,-126-22,247 40,-274-29,264-4,43 16,-355-17,-39-4,49 0,-21-6,91 14,-96-8,76-1,-74-5,72 11,61 3,-14-2,-53 4,184 2,-288-17,0 1,1 2,-1 2,42 14,-9-4,-43-11,0-2,44 4,-56-7,0-2,-1 0,1 0,-1 0,1-2,-1 1,0-1,18-8,30-9,-39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1:08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3119 24575,'140'2'0,"153"-4"0,-259-3 0,-1-1 0,0-2 0,0-1 0,-1-2 0,49-23 0,19-5 0,-64 27 0,-1-1 0,-1-2 0,0-1 0,-1-2 0,-1-1 0,42-33 0,108-78 0,-91 68 0,-70 44 0,-1 0 0,-1-1 0,0-2 0,-2 0 0,-1 0 0,25-43 0,16-20 0,-48 72 0,43-55 0,-4-3 0,56-104 0,-58 82 0,110-247 0,-132 287 0,3 2 0,2 0 0,2 2 0,67-79 0,95-98 0,-156 183 0,71-63 0,-25 28 0,-43 42 0,1 2 0,2 1 0,2 3 0,60-31 0,-81 48 0,0 0 0,1 2 0,1 1 0,-1 1 0,44-8 0,-23 9 0,0 3 0,67 2 0,442 3 0,-551 0 0,0-1 0,0 0 0,0-1 0,0 1 0,0-1 0,0 0 0,0 0 0,-1 0 0,1 0 0,0-1 0,-1 1 0,1-1 0,5-4 0,-8 5 0,0 0 0,0 0 0,-1 1 0,1-1 0,0 0 0,-1 0 0,1 0 0,-1 0 0,1 0 0,-1 0 0,1 0 0,-1 0 0,0 0 0,0 0 0,1-1 0,-1 1 0,0 0 0,0 0 0,0-2 0,-1 0 0,1 0 0,-1 1 0,0-1 0,0 1 0,0-1 0,0 1 0,-1-1 0,1 1 0,-1 0 0,1 0 0,-4-3 0,-85-101 0,29 34 0,43 53 0,0-1 0,2-1 0,-16-25 0,7 0 0,6 12 0,0 0 0,-3 1 0,0 1 0,-38-41 0,115 154 0,56 38 0,-73-83 0,-2 2 0,-2 2 0,-1 1 0,32 55 0,-61-89 0,0-1 0,0 1 0,-1 0 0,0 1 0,0-1 0,-1 1 0,0-1 0,0 1 0,0 0 0,-1 0 0,-1 0 0,1-1 0,-1 1 0,0 0 0,-1 0 0,0 0 0,0 0 0,-1-1 0,0 1 0,-1 0 0,1-1 0,-1 0 0,0 1 0,-1-1 0,0-1 0,0 1 0,-1 0 0,0-1 0,0 0 0,0 0 0,-7 5 0,-101 111 0,32-33 0,-11 2 0,-72 77 0,158-160 19,1 0 0,0 1 0,0-1-1,1 1 1,0 0 0,-3 11 0,-17 32-1516,11-31-5329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30T17:01:19.3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0 24575,'1'67'0,"-2"-1"0,-4 1 0,-24 122 0,19-133 0,2 0 0,3 0 0,3 0 0,6 79 0,-2-12 0,-2-103 0,0-10 0,-1 0 0,2-1 0,-1 1 0,2 0 0,2 12 0,-3-19 0,0 0 0,1 1 0,-1-1 0,1 0 0,0 1 0,0-1 0,0 0 0,1-1 0,-1 1 0,1 0 0,-1-1 0,1 1 0,0-1 0,0 0 0,0 0 0,0 0 0,0 0 0,4 1 0,42 17 0,1-3 0,1-2 0,74 12 0,-30-7 0,51 10 0,202 16 0,-247-37 0,262 11 0,35-21 0,644-14 0,224 2 0,-789 15 0,487-2 0,-924-1 0,57-11 0,22-1 0,-58 14 0,-42 0 0,0 0 0,0-1 0,0-2 0,36-6 0,-50 7 0,-1-1 0,0-1 0,0 1 0,0 0 0,-1-1 0,1 0 0,-1 0 0,1 0 0,-1 0 0,0 0 0,0-1 0,0 1 0,-1-1 0,1 0 0,-1 0 0,0 0 0,0 0 0,0 0 0,2-9 0,3-10 0,-1-2 0,4-36 0,-4 24 0,18-130 0,-15 90 0,0-32 0,-7-156 0,-4 127 0,2 134 0,0-1 0,0 1 0,0 0 0,-1-1 0,1 1 0,-1 0 0,0-1 0,-1 1 0,1 0 0,-1 0 0,0 0 0,0 0 0,0 0 0,0 1 0,-1-1 0,1 0 0,-5-3 0,3 3 0,-1 1 0,1 0 0,-1 0 0,0 1 0,0-1 0,0 1 0,0 0 0,0 0 0,-1 1 0,1 0 0,-1 0 0,1 0 0,-10 0 0,-226-19 0,-195-11 0,351 33 0,-153 22 0,48-2 0,-304-14 0,287-11 0,-1407 24 0,980-15 0,629-6 0,-39 2 0,-61 9 0,-30 3 0,-605-36 0,573 19 0,0 0 0,95-10 0,52 9 0,1 0 0,-30-1 0,-134 5-1365,159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4/30/2025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customXml" Target="../ink/ink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8.xml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customXml" Target="../ink/ink5.xml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customXml" Target="../ink/ink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customXml" Target="../ink/ink18.xml"/><Relationship Id="rId18" Type="http://schemas.openxmlformats.org/officeDocument/2006/relationships/image" Target="../media/image64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61.png"/><Relationship Id="rId17" Type="http://schemas.openxmlformats.org/officeDocument/2006/relationships/customXml" Target="../ink/ink20.xml"/><Relationship Id="rId25" Type="http://schemas.openxmlformats.org/officeDocument/2006/relationships/image" Target="../media/image67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customXml" Target="../ink/ink17.xml"/><Relationship Id="rId24" Type="http://schemas.openxmlformats.org/officeDocument/2006/relationships/customXml" Target="../ink/ink24.xml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image" Target="../media/image66.png"/><Relationship Id="rId10" Type="http://schemas.openxmlformats.org/officeDocument/2006/relationships/image" Target="../media/image54.png"/><Relationship Id="rId19" Type="http://schemas.openxmlformats.org/officeDocument/2006/relationships/customXml" Target="../ink/ink21.xml"/><Relationship Id="rId4" Type="http://schemas.openxmlformats.org/officeDocument/2006/relationships/image" Target="../media/image51.png"/><Relationship Id="rId9" Type="http://schemas.openxmlformats.org/officeDocument/2006/relationships/customXml" Target="../ink/ink16.xml"/><Relationship Id="rId14" Type="http://schemas.openxmlformats.org/officeDocument/2006/relationships/image" Target="../media/image62.png"/><Relationship Id="rId22" Type="http://schemas.openxmlformats.org/officeDocument/2006/relationships/customXml" Target="../ink/ink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57.png"/><Relationship Id="rId10" Type="http://schemas.openxmlformats.org/officeDocument/2006/relationships/hyperlink" Target="https://github.com/pan-unit42/tweets/blob/master/2023-05-22-IOCs-for-Pikabot-infection-with-Cobalt-Strike.txt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0.png"/><Relationship Id="rId7" Type="http://schemas.openxmlformats.org/officeDocument/2006/relationships/customXml" Target="../ink/ink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ESOF 422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spc="-204" dirty="0">
                <a:latin typeface="Arial" panose="020B0604020202020204" pitchFamily="34" charset="0"/>
                <a:cs typeface="Arial" panose="020B0604020202020204" pitchFamily="34" charset="0"/>
              </a:rPr>
              <a:t>Advanced Software Engineering: Cyber Practices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rgbClr val="F6D28B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62200" y="2749813"/>
            <a:ext cx="6781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Network Forensics, Course Conclusion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1" y="5523188"/>
            <a:ext cx="98298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2025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4E9B8-0CF2-48ED-6C1B-D09DC4AAA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F230EA-01B2-FBF2-1FBD-6C237FC3858C}"/>
              </a:ext>
            </a:extLst>
          </p:cNvPr>
          <p:cNvSpPr txBox="1"/>
          <p:nvPr/>
        </p:nvSpPr>
        <p:spPr>
          <a:xfrm>
            <a:off x="4495800" y="2971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2E1E1E-1F18-7FD2-EF38-D65ABCFD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C98297A1-3A59-C1AB-334C-2825F85BBA53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F704BAA-36BF-ADCA-1773-3ABB6D680C6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BF0519B-FDBF-CEF8-72EC-E06E66543B40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17C4BDF-5215-23BF-BC0F-AC8E08D6AAA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04C006-F696-BE45-4930-AEDAB3339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C1D476-E920-A9F3-D718-0FB730AAB5E9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spc="-10" dirty="0">
                <a:latin typeface="Arial"/>
                <a:cs typeface="Arial"/>
              </a:rPr>
              <a:t>Wireshark</a:t>
            </a:r>
            <a:endParaRPr lang="en-US" sz="2400" dirty="0"/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92A2C3B7-44E4-5C5B-04B3-B60618AB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8372475" cy="38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CD75FF-7126-05BD-76DA-C2B431E93957}"/>
              </a:ext>
            </a:extLst>
          </p:cNvPr>
          <p:cNvSpPr txBox="1"/>
          <p:nvPr/>
        </p:nvSpPr>
        <p:spPr>
          <a:xfrm>
            <a:off x="8724773" y="1676400"/>
            <a:ext cx="33910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Wireshark to identify </a:t>
            </a:r>
            <a:r>
              <a:rPr lang="en-US" b="1" dirty="0"/>
              <a:t>specific</a:t>
            </a:r>
            <a:r>
              <a:rPr lang="en-US" dirty="0"/>
              <a:t> malicious packets, and find the exact moment where the infection started</a:t>
            </a:r>
          </a:p>
          <a:p>
            <a:endParaRPr lang="en-US" dirty="0"/>
          </a:p>
          <a:p>
            <a:r>
              <a:rPr lang="en-US" dirty="0"/>
              <a:t>C2 server information, Victim information, other relevant evidence</a:t>
            </a:r>
          </a:p>
        </p:txBody>
      </p:sp>
    </p:spTree>
    <p:extLst>
      <p:ext uri="{BB962C8B-B14F-4D97-AF65-F5344CB8AC3E}">
        <p14:creationId xmlns:p14="http://schemas.microsoft.com/office/powerpoint/2010/main" val="141895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9E8F97-5C0C-C76C-7982-71259CCA6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3F430A0-5934-2C2A-E3C4-C263E1D2A8C1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AD87FBD-CC2A-45FE-26F5-8E4F813C81F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4674562-849A-2B1B-6A4F-2C3D311AA9D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4EB4B47-C50E-8CC3-0404-2878C1925C8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8A5F1C-E276-2B13-0C25-07FD507E3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C1746-0AD0-34B6-9CD6-517AFB478DA8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spc="-10" dirty="0" err="1">
                <a:latin typeface="Arial"/>
                <a:cs typeface="Arial"/>
              </a:rPr>
              <a:t>NetworkMiner</a:t>
            </a:r>
            <a:endParaRPr lang="en-US" sz="2400" dirty="0"/>
          </a:p>
        </p:txBody>
      </p:sp>
      <p:pic>
        <p:nvPicPr>
          <p:cNvPr id="7" name="Picture 2" descr="NetworkMiner - The NSM and Network Forensics Analysis Tool ⛏">
            <a:extLst>
              <a:ext uri="{FF2B5EF4-FFF2-40B4-BE49-F238E27FC236}">
                <a16:creationId xmlns:a16="http://schemas.microsoft.com/office/drawing/2014/main" id="{BF8F14DE-FC2A-6005-1311-1FA27F6E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5943551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0B27F-8C15-52D5-6301-D8BDFF11F764}"/>
              </a:ext>
            </a:extLst>
          </p:cNvPr>
          <p:cNvSpPr txBox="1"/>
          <p:nvPr/>
        </p:nvSpPr>
        <p:spPr>
          <a:xfrm>
            <a:off x="6705600" y="685800"/>
            <a:ext cx="480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NetworkMiner</a:t>
            </a:r>
            <a:r>
              <a:rPr lang="en-US" sz="2400" dirty="0"/>
              <a:t> is a automated flow analysis tool that will identify all hosts, downloaded files, emails, logins from a </a:t>
            </a:r>
            <a:r>
              <a:rPr lang="en-US" sz="2400" dirty="0" err="1"/>
              <a:t>pcap</a:t>
            </a:r>
            <a:r>
              <a:rPr lang="en-US" sz="2400" dirty="0"/>
              <a:t> file and attempt to reassemble them for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F4101E-8585-719E-D640-D05B22088FDF}"/>
              </a:ext>
            </a:extLst>
          </p:cNvPr>
          <p:cNvSpPr txBox="1"/>
          <p:nvPr/>
        </p:nvSpPr>
        <p:spPr>
          <a:xfrm>
            <a:off x="6705600" y="3179803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powerful tool that can provide many helpful insights during an investigation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9E58A-6EF1-D090-CA0A-9B2309A271C1}"/>
              </a:ext>
            </a:extLst>
          </p:cNvPr>
          <p:cNvSpPr txBox="1"/>
          <p:nvPr/>
        </p:nvSpPr>
        <p:spPr>
          <a:xfrm>
            <a:off x="7543800" y="4572000"/>
            <a:ext cx="416361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NetworkMiner</a:t>
            </a:r>
            <a:r>
              <a:rPr lang="en-US" b="1" dirty="0">
                <a:solidFill>
                  <a:srgbClr val="FF0000"/>
                </a:solidFill>
              </a:rPr>
              <a:t> should always be run in a sandbox environment (VM) that is disconnected from the network</a:t>
            </a:r>
          </a:p>
        </p:txBody>
      </p:sp>
      <p:pic>
        <p:nvPicPr>
          <p:cNvPr id="13" name="Picture 4" descr="Order Warning Signs for Workplace Safety">
            <a:extLst>
              <a:ext uri="{FF2B5EF4-FFF2-40B4-BE49-F238E27FC236}">
                <a16:creationId xmlns:a16="http://schemas.microsoft.com/office/drawing/2014/main" id="{CC1CBDFB-1A04-472B-8F9D-BAA724101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38" y="4419600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3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8D5E8BB-9DA5-9964-B25F-0F340F849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FE6992-7CCC-C008-E57A-74629593D05C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83664C2-9F23-D1A6-4EC6-E55CEA08045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6048AD3-ED41-4F48-64D6-58D6AEDBA6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1E042E4-FD76-D7C8-8B1F-AA666B4C889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FCE30C-2ABA-3379-F877-66D1AC58B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09C885-31FC-5ECD-3562-AF3DB49F970F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spc="-10" dirty="0" err="1">
                <a:latin typeface="Arial"/>
                <a:cs typeface="Arial"/>
              </a:rPr>
              <a:t>Zui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22094-7041-0082-571E-D02E359ECEDA}"/>
              </a:ext>
            </a:extLst>
          </p:cNvPr>
          <p:cNvSpPr txBox="1"/>
          <p:nvPr/>
        </p:nvSpPr>
        <p:spPr>
          <a:xfrm>
            <a:off x="6781800" y="1143000"/>
            <a:ext cx="4724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Zui</a:t>
            </a:r>
            <a:r>
              <a:rPr lang="en-US" sz="2000" dirty="0"/>
              <a:t> (formerly known as </a:t>
            </a:r>
            <a:r>
              <a:rPr lang="en-US" sz="2000" b="1" dirty="0"/>
              <a:t>brim</a:t>
            </a:r>
            <a:r>
              <a:rPr lang="en-US" sz="2000" dirty="0"/>
              <a:t>) is a automated flow analysis tool that will identify any suspicious packets, emails, certificates, files from a </a:t>
            </a:r>
            <a:r>
              <a:rPr lang="en-US" sz="2000" dirty="0" err="1"/>
              <a:t>pcap</a:t>
            </a:r>
            <a:r>
              <a:rPr lang="en-US" sz="2000" dirty="0"/>
              <a:t> file and create a </a:t>
            </a:r>
            <a:r>
              <a:rPr lang="en-US" sz="2000" i="1" dirty="0"/>
              <a:t>timeline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Won’t assemble the files, so it will be safer to use</a:t>
            </a:r>
          </a:p>
          <a:p>
            <a:endParaRPr lang="en-US" sz="2000" dirty="0"/>
          </a:p>
          <a:p>
            <a:r>
              <a:rPr lang="en-US" sz="2000" dirty="0"/>
              <a:t>Can help identify potential IOCs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25551-040E-A267-CFD7-04303B6F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81100"/>
            <a:ext cx="612838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3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CF639F3-3948-3E07-22DD-976CBCF7A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69F1CBDC-8667-A2F3-B65C-0E7F86B3690E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0E85BDD-5BCA-8DE3-C838-7C138798BED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6415905-5F5A-CE5A-6940-CC0CCAC7439E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D50FB44-B0DC-33FE-CAE1-ADCD06A5DBA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8D01A0-D0CF-D78D-5C3D-E00096F0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8B7B53-D049-2CA6-D107-A7F52E318870}"/>
              </a:ext>
            </a:extLst>
          </p:cNvPr>
          <p:cNvSpPr txBox="1"/>
          <p:nvPr/>
        </p:nvSpPr>
        <p:spPr>
          <a:xfrm>
            <a:off x="624790" y="228600"/>
            <a:ext cx="9576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First, let’s try to find the piece of malware that was installed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C8221-1495-5EE3-FCA1-0CC66C92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8" y="990600"/>
            <a:ext cx="11021963" cy="21720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4AA4E5-672C-96A0-9516-212DC8F9FDB1}"/>
              </a:ext>
            </a:extLst>
          </p:cNvPr>
          <p:cNvSpPr/>
          <p:nvPr/>
        </p:nvSpPr>
        <p:spPr>
          <a:xfrm>
            <a:off x="585018" y="2590800"/>
            <a:ext cx="8939982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73E02C-47E7-DD39-FD4F-020A25479CBD}"/>
              </a:ext>
            </a:extLst>
          </p:cNvPr>
          <p:cNvSpPr txBox="1"/>
          <p:nvPr/>
        </p:nvSpPr>
        <p:spPr>
          <a:xfrm>
            <a:off x="254409" y="3695398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HTTP Get request seems suspicious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Strange URL in the header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FC0067-0F96-327B-1872-C786401A3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600" y="3609836"/>
            <a:ext cx="6255129" cy="1619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0ADF75-983D-A8D8-6797-D390996585EE}"/>
              </a:ext>
            </a:extLst>
          </p:cNvPr>
          <p:cNvSpPr txBox="1"/>
          <p:nvPr/>
        </p:nvSpPr>
        <p:spPr>
          <a:xfrm>
            <a:off x="5943600" y="5491930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VirusTotal</a:t>
            </a:r>
            <a:r>
              <a:rPr lang="en-US" dirty="0"/>
              <a:t> confirms that this IP address is malicious</a:t>
            </a:r>
          </a:p>
        </p:txBody>
      </p:sp>
    </p:spTree>
    <p:extLst>
      <p:ext uri="{BB962C8B-B14F-4D97-AF65-F5344CB8AC3E}">
        <p14:creationId xmlns:p14="http://schemas.microsoft.com/office/powerpoint/2010/main" val="257948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388FA60-F930-2BEB-8594-DE386B99E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4B23236-A25F-7451-6D34-093D5ED23BDC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894D074-860F-2522-33E2-E183E7111D02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BA21719-C17D-0E5F-8E8F-7F052A27478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3D7C1CF7-A609-02A0-F393-216BFBC7411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647BA7-AE8E-C5F2-6548-95441C953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2046A8-34E0-F8C3-4A88-8CB9FF9845F1}"/>
              </a:ext>
            </a:extLst>
          </p:cNvPr>
          <p:cNvSpPr txBox="1"/>
          <p:nvPr/>
        </p:nvSpPr>
        <p:spPr>
          <a:xfrm>
            <a:off x="624790" y="228600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Investigating 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70E55-BA6C-EA32-E641-EB4730F5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51568"/>
            <a:ext cx="10134600" cy="1186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B49DBB-08FE-1F8D-238C-3061D866B0C0}"/>
              </a:ext>
            </a:extLst>
          </p:cNvPr>
          <p:cNvSpPr/>
          <p:nvPr/>
        </p:nvSpPr>
        <p:spPr>
          <a:xfrm>
            <a:off x="228600" y="2161045"/>
            <a:ext cx="8939982" cy="183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FD5AB0-0B44-EC4D-6DAB-17477374A252}"/>
              </a:ext>
            </a:extLst>
          </p:cNvPr>
          <p:cNvSpPr/>
          <p:nvPr/>
        </p:nvSpPr>
        <p:spPr>
          <a:xfrm>
            <a:off x="200025" y="2753913"/>
            <a:ext cx="8939982" cy="183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9032DC-77C8-FC74-D7CE-65C8EE8DAED4}"/>
              </a:ext>
            </a:extLst>
          </p:cNvPr>
          <p:cNvSpPr txBox="1"/>
          <p:nvPr/>
        </p:nvSpPr>
        <p:spPr>
          <a:xfrm>
            <a:off x="200025" y="1088009"/>
            <a:ext cx="96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of the DNS requests were made to “normal” website. However, this domain seemed a bit strange and this request was made shortly before the malicious HTTP request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24D356-3A38-16F5-B31E-A308FC40B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25" y="3920260"/>
            <a:ext cx="6495644" cy="18341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08EF9F-C2CB-70DD-5A78-F877E6A1BF85}"/>
              </a:ext>
            </a:extLst>
          </p:cNvPr>
          <p:cNvSpPr txBox="1"/>
          <p:nvPr/>
        </p:nvSpPr>
        <p:spPr>
          <a:xfrm>
            <a:off x="467600" y="3579503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domain had been flagged as malicious in the past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7C596A-4B46-32F4-EC84-50885D4A4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4086225"/>
            <a:ext cx="4905791" cy="16681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8EB35C-50CD-F380-A6CF-7EA71B87A2B8}"/>
              </a:ext>
            </a:extLst>
          </p:cNvPr>
          <p:cNvSpPr txBox="1"/>
          <p:nvPr/>
        </p:nvSpPr>
        <p:spPr>
          <a:xfrm>
            <a:off x="7520195" y="3463022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VirusTotal</a:t>
            </a:r>
            <a:r>
              <a:rPr lang="en-US" dirty="0"/>
              <a:t> also provides context as to why it was flagged as malicious</a:t>
            </a:r>
          </a:p>
        </p:txBody>
      </p:sp>
    </p:spTree>
    <p:extLst>
      <p:ext uri="{BB962C8B-B14F-4D97-AF65-F5344CB8AC3E}">
        <p14:creationId xmlns:p14="http://schemas.microsoft.com/office/powerpoint/2010/main" val="309045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02B23DD-AA1C-A47F-BD9E-21A8748F2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B54D1C1-C7CC-D07B-8C3D-4C08A4AF703D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8F9DCC5-F3F4-5C53-9029-0302FEB348F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4C4344D-5D6A-9345-5D90-B5D115B49AD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AE96B08-9F4C-FA96-15EB-30C887AF65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907BE-9CC3-1FBE-B7E7-36FD13045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1296C-5963-447D-E99B-E14B09386757}"/>
              </a:ext>
            </a:extLst>
          </p:cNvPr>
          <p:cNvSpPr txBox="1"/>
          <p:nvPr/>
        </p:nvSpPr>
        <p:spPr>
          <a:xfrm>
            <a:off x="624790" y="228600"/>
            <a:ext cx="630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Where did this IP address come from?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08878-B23E-4E4E-DF92-2C5E8324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9200"/>
            <a:ext cx="6134956" cy="15718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BE7CC7-774F-7EF2-3E03-67170CABEE95}"/>
              </a:ext>
            </a:extLst>
          </p:cNvPr>
          <p:cNvSpPr txBox="1"/>
          <p:nvPr/>
        </p:nvSpPr>
        <p:spPr>
          <a:xfrm>
            <a:off x="457200" y="2459504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malicious IP did not come from a DNS response.</a:t>
            </a:r>
          </a:p>
          <a:p>
            <a:endParaRPr lang="en-US" sz="2000" dirty="0"/>
          </a:p>
          <a:p>
            <a:r>
              <a:rPr lang="en-US" sz="2000" dirty="0"/>
              <a:t>This could be an indicator that another piece of malware contacted that IP addressed and issued the HTTP request (malware dropper)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6A0F71-B8C7-D213-3A76-5F13F353D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619722"/>
            <a:ext cx="10134600" cy="11861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02FC49-F006-A2DE-03EA-8A9DC2EEC90B}"/>
              </a:ext>
            </a:extLst>
          </p:cNvPr>
          <p:cNvSpPr/>
          <p:nvPr/>
        </p:nvSpPr>
        <p:spPr>
          <a:xfrm>
            <a:off x="304800" y="5029199"/>
            <a:ext cx="8939982" cy="183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16B95B-41E2-32AB-8877-369C69AA6817}"/>
              </a:ext>
            </a:extLst>
          </p:cNvPr>
          <p:cNvSpPr/>
          <p:nvPr/>
        </p:nvSpPr>
        <p:spPr>
          <a:xfrm>
            <a:off x="276225" y="5622067"/>
            <a:ext cx="8939982" cy="183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F4B1BA-BB0F-7E3D-F6B8-64C5EF6C5B35}"/>
              </a:ext>
            </a:extLst>
          </p:cNvPr>
          <p:cNvSpPr txBox="1"/>
          <p:nvPr/>
        </p:nvSpPr>
        <p:spPr>
          <a:xfrm>
            <a:off x="7763001" y="3132869"/>
            <a:ext cx="4391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of the DNS requests were made to “normal” website. However, this domain seemed a bit strange and this request was made shortly before the malicious HTTP request</a:t>
            </a:r>
          </a:p>
        </p:txBody>
      </p:sp>
    </p:spTree>
    <p:extLst>
      <p:ext uri="{BB962C8B-B14F-4D97-AF65-F5344CB8AC3E}">
        <p14:creationId xmlns:p14="http://schemas.microsoft.com/office/powerpoint/2010/main" val="85543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748D1B-E212-AACC-F661-554DD6995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B800644-B9CF-F76C-24EE-81965138A3F3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FCB2876-C237-A9BD-1B62-D5250B4571C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758C268-671E-F222-3504-325B00F1B2A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4C0A0D1-F125-2069-BFFC-3C39B9F158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585627-F8EB-1D27-75B7-9A3C86445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0BB1F4-1849-296A-1B00-0F1CAB644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36847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B41308-7D4E-F56D-A83D-02533F099A0A}"/>
              </a:ext>
            </a:extLst>
          </p:cNvPr>
          <p:cNvSpPr/>
          <p:nvPr/>
        </p:nvSpPr>
        <p:spPr>
          <a:xfrm>
            <a:off x="-28576" y="381000"/>
            <a:ext cx="11458575" cy="3456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E4513F-0485-34D2-B772-CAAFA4839D54}"/>
              </a:ext>
            </a:extLst>
          </p:cNvPr>
          <p:cNvSpPr txBox="1"/>
          <p:nvPr/>
        </p:nvSpPr>
        <p:spPr>
          <a:xfrm>
            <a:off x="304800" y="4267200"/>
            <a:ext cx="4391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Immediately after we resolve the host name of </a:t>
            </a:r>
            <a:r>
              <a:rPr lang="en-US" sz="2400" dirty="0">
                <a:solidFill>
                  <a:srgbClr val="FF0000"/>
                </a:solidFill>
              </a:rPr>
              <a:t>alejnr.com</a:t>
            </a:r>
            <a:r>
              <a:rPr lang="en-US" sz="2400" dirty="0"/>
              <a:t>, we start a TCP/TLS connection with that </a:t>
            </a:r>
          </a:p>
        </p:txBody>
      </p:sp>
    </p:spTree>
    <p:extLst>
      <p:ext uri="{BB962C8B-B14F-4D97-AF65-F5344CB8AC3E}">
        <p14:creationId xmlns:p14="http://schemas.microsoft.com/office/powerpoint/2010/main" val="955685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DE1CF14-DB5C-D1A7-EAE4-9B087AEF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FF2AB077-F792-C4E5-9324-9C9B7C6A3E9C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2E4BDBD-B8D2-5D7A-7123-451033F3F6C4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77B46E2-B0E4-D6FA-ABF9-E54C46C3AC1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5CCEF0A-43B0-20EA-2456-906CB05C37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4FFC15-2682-3226-CFD6-76D13B9E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3124F-C3B5-9317-7C3C-2AE477AF7E3B}"/>
              </a:ext>
            </a:extLst>
          </p:cNvPr>
          <p:cNvSpPr txBox="1"/>
          <p:nvPr/>
        </p:nvSpPr>
        <p:spPr>
          <a:xfrm>
            <a:off x="304800" y="2438400"/>
            <a:ext cx="43910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stop talking to that malicious domain, and then shortly after the malicious HTTP GET request is done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C431-6144-E448-EF3E-F76E0934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525"/>
            <a:ext cx="12041280" cy="2381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A8BF89-39F4-262C-2362-675A184FC73B}"/>
              </a:ext>
            </a:extLst>
          </p:cNvPr>
          <p:cNvSpPr/>
          <p:nvPr/>
        </p:nvSpPr>
        <p:spPr>
          <a:xfrm>
            <a:off x="-28576" y="381000"/>
            <a:ext cx="12069856" cy="247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55B48E-B42A-9BEC-C8B4-5562EE246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5400"/>
            <a:ext cx="8792802" cy="2191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0CA852A-6731-0E17-DFAC-95A52F5AE158}"/>
              </a:ext>
            </a:extLst>
          </p:cNvPr>
          <p:cNvSpPr/>
          <p:nvPr/>
        </p:nvSpPr>
        <p:spPr>
          <a:xfrm>
            <a:off x="0" y="1266823"/>
            <a:ext cx="8792802" cy="247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55CE59-DCFA-62C8-4843-3BE9CD947AA0}"/>
              </a:ext>
            </a:extLst>
          </p:cNvPr>
          <p:cNvSpPr txBox="1"/>
          <p:nvPr/>
        </p:nvSpPr>
        <p:spPr>
          <a:xfrm>
            <a:off x="6096000" y="2286000"/>
            <a:ext cx="5105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Theory:</a:t>
            </a:r>
          </a:p>
          <a:p>
            <a:endParaRPr lang="en-US" sz="3200" dirty="0"/>
          </a:p>
          <a:p>
            <a:r>
              <a:rPr lang="en-US" sz="3200" dirty="0"/>
              <a:t>We reached out to this malicious domain </a:t>
            </a:r>
            <a:r>
              <a:rPr lang="en-US" sz="3200" dirty="0">
                <a:solidFill>
                  <a:srgbClr val="FF0000"/>
                </a:solidFill>
              </a:rPr>
              <a:t>alejnr.com</a:t>
            </a:r>
            <a:r>
              <a:rPr lang="en-US" sz="3200" dirty="0"/>
              <a:t> and downloaded a malicious file which issued this HTTP request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060A2B0-1C0D-F626-5F80-EF1F89F99E78}"/>
                  </a:ext>
                </a:extLst>
              </p14:cNvPr>
              <p14:cNvContentPartPr/>
              <p14:nvPr/>
            </p14:nvContentPartPr>
            <p14:xfrm>
              <a:off x="7743735" y="1176375"/>
              <a:ext cx="4090680" cy="4978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060A2B0-1C0D-F626-5F80-EF1F89F99E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5735" y="1158375"/>
                <a:ext cx="4126320" cy="501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76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CD6104D-F8AA-9F11-64D9-A55DACDE1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5F6DFA45-96C2-68FF-D3A9-A9051752C550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0250B54-79EB-2E65-619D-D2394930BC8E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0BD5D94-343E-E520-872F-F4F9E533260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6316B19-49A1-1DA6-5933-2963F2B358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7DD71B-F7E4-F270-E3FA-681D42B5E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6F0002-5252-763C-84D8-9C4777BAB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95377"/>
            <a:ext cx="8792802" cy="219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549580-F1FC-E74E-244A-938C4BFD054E}"/>
              </a:ext>
            </a:extLst>
          </p:cNvPr>
          <p:cNvSpPr/>
          <p:nvPr/>
        </p:nvSpPr>
        <p:spPr>
          <a:xfrm>
            <a:off x="228600" y="1066800"/>
            <a:ext cx="8792802" cy="247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187FB-385E-3822-6AA3-67D88606AA24}"/>
              </a:ext>
            </a:extLst>
          </p:cNvPr>
          <p:cNvSpPr txBox="1"/>
          <p:nvPr/>
        </p:nvSpPr>
        <p:spPr>
          <a:xfrm>
            <a:off x="0" y="95283"/>
            <a:ext cx="655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is in this malicious HTTP request?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7344A-8EE0-613B-663D-B777126B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38937"/>
            <a:ext cx="8230749" cy="2476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63356DD-762C-EA1D-6864-7742A81C1DDC}"/>
              </a:ext>
            </a:extLst>
          </p:cNvPr>
          <p:cNvSpPr/>
          <p:nvPr/>
        </p:nvSpPr>
        <p:spPr>
          <a:xfrm>
            <a:off x="228600" y="1638937"/>
            <a:ext cx="8230749" cy="247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8A3529-B236-9CF6-8DE4-CB374FB563F0}"/>
              </a:ext>
            </a:extLst>
          </p:cNvPr>
          <p:cNvSpPr txBox="1"/>
          <p:nvPr/>
        </p:nvSpPr>
        <p:spPr>
          <a:xfrm>
            <a:off x="9021402" y="990600"/>
            <a:ext cx="1340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Request</a:t>
            </a:r>
          </a:p>
          <a:p>
            <a:endParaRPr lang="en-US" sz="2000" dirty="0"/>
          </a:p>
          <a:p>
            <a:r>
              <a:rPr lang="en-US" sz="2000" dirty="0"/>
              <a:t>Response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ACC0C4-A2B8-FB1A-C2B7-1DBF4A6E9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431594"/>
            <a:ext cx="8076609" cy="2279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DB3F82-D6DE-604B-FFD5-A6E097FF9350}"/>
              </a:ext>
            </a:extLst>
          </p:cNvPr>
          <p:cNvSpPr txBox="1"/>
          <p:nvPr/>
        </p:nvSpPr>
        <p:spPr>
          <a:xfrm>
            <a:off x="4343974" y="3244334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Wireshark thinks this file is GIF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EDB3FC-EF11-ABAB-331D-2FA67E61A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65" y="5410157"/>
            <a:ext cx="11765017" cy="2953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6337EE-D5CC-4AF2-36DF-83DF9A628C62}"/>
              </a:ext>
            </a:extLst>
          </p:cNvPr>
          <p:cNvSpPr txBox="1"/>
          <p:nvPr/>
        </p:nvSpPr>
        <p:spPr>
          <a:xfrm>
            <a:off x="356146" y="5040823"/>
            <a:ext cx="617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Wireshark notices that there is something weird going on…</a:t>
            </a:r>
          </a:p>
        </p:txBody>
      </p:sp>
    </p:spTree>
    <p:extLst>
      <p:ext uri="{BB962C8B-B14F-4D97-AF65-F5344CB8AC3E}">
        <p14:creationId xmlns:p14="http://schemas.microsoft.com/office/powerpoint/2010/main" val="175278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2AA3485-3B51-D9FC-7238-A055F60AA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0C21A4C1-29BB-50DA-CFF5-31AB8543B0AE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6800DDD-C5D2-32DB-B928-083A7B6C937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8F0CE68-6425-90B4-0ABE-D352849ABE82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499F8D5-AED6-645C-1F2B-F9EB357419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A8D108-D434-2E98-9918-94FB2F9F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49774-BCBB-83B9-2125-89F032EAAA53}"/>
              </a:ext>
            </a:extLst>
          </p:cNvPr>
          <p:cNvSpPr txBox="1"/>
          <p:nvPr/>
        </p:nvSpPr>
        <p:spPr>
          <a:xfrm>
            <a:off x="0" y="95283"/>
            <a:ext cx="655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is in this malicious HTTP request?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993C2-458E-A87D-6F8B-3B846210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948480"/>
            <a:ext cx="8230749" cy="2476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31AF85-7346-E9ED-556A-3ABC1C925E33}"/>
              </a:ext>
            </a:extLst>
          </p:cNvPr>
          <p:cNvSpPr/>
          <p:nvPr/>
        </p:nvSpPr>
        <p:spPr>
          <a:xfrm>
            <a:off x="228599" y="948480"/>
            <a:ext cx="8230749" cy="247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BC1E7-4C5C-D363-1E79-431D057279A8}"/>
              </a:ext>
            </a:extLst>
          </p:cNvPr>
          <p:cNvSpPr txBox="1"/>
          <p:nvPr/>
        </p:nvSpPr>
        <p:spPr>
          <a:xfrm>
            <a:off x="294342" y="1247790"/>
            <a:ext cx="3972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Right click </a:t>
            </a:r>
            <a:r>
              <a:rPr lang="en-US" sz="2000" dirty="0">
                <a:sym typeface="Wingdings" panose="05000000000000000000" pitchFamily="2" charset="2"/>
              </a:rPr>
              <a:t> Follow TCP Stream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1A641-B9ED-14F9-2BA9-ED36DAAF2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709050"/>
            <a:ext cx="10160606" cy="4570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34EBD3-243D-1445-A6E6-C8AA66653FA9}"/>
              </a:ext>
            </a:extLst>
          </p:cNvPr>
          <p:cNvSpPr txBox="1"/>
          <p:nvPr/>
        </p:nvSpPr>
        <p:spPr>
          <a:xfrm>
            <a:off x="4114800" y="2086655"/>
            <a:ext cx="5062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This is the “raw” contents of the GIF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8C1A4-5A75-7607-245A-602FA74F787C}"/>
              </a:ext>
            </a:extLst>
          </p:cNvPr>
          <p:cNvSpPr txBox="1"/>
          <p:nvPr/>
        </p:nvSpPr>
        <p:spPr>
          <a:xfrm>
            <a:off x="4114800" y="2599540"/>
            <a:ext cx="4796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There is something </a:t>
            </a:r>
            <a:r>
              <a:rPr lang="en-US" sz="2000" b="1" i="1" dirty="0"/>
              <a:t>very</a:t>
            </a:r>
            <a:r>
              <a:rPr lang="en-US" sz="2000" b="1" dirty="0"/>
              <a:t> wrong here…</a:t>
            </a:r>
          </a:p>
        </p:txBody>
      </p:sp>
    </p:spTree>
    <p:extLst>
      <p:ext uri="{BB962C8B-B14F-4D97-AF65-F5344CB8AC3E}">
        <p14:creationId xmlns:p14="http://schemas.microsoft.com/office/powerpoint/2010/main" val="308434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7CFC2A-D3D6-1275-290E-686B7F2F7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4E428B79-CDA0-535A-CDEB-9DF436D38DB0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57F9FBD-742A-3567-298D-77D4FD890D5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4AF10B6-4FC6-4516-ADBC-1E89C7D84C9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D185DA9-8325-C575-E98B-FE384BD10B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3EA4FC-6BFB-AB2C-1A4D-EE85160EA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B40BA-8BC0-F8D5-31CD-8AA710EC25A3}"/>
              </a:ext>
            </a:extLst>
          </p:cNvPr>
          <p:cNvSpPr txBox="1"/>
          <p:nvPr/>
        </p:nvSpPr>
        <p:spPr>
          <a:xfrm>
            <a:off x="152400" y="76200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Announcements</a:t>
            </a:r>
          </a:p>
        </p:txBody>
      </p:sp>
      <p:sp>
        <p:nvSpPr>
          <p:cNvPr id="7" name="AutoShape 4" descr="What Are a Windows System Files?">
            <a:extLst>
              <a:ext uri="{FF2B5EF4-FFF2-40B4-BE49-F238E27FC236}">
                <a16:creationId xmlns:a16="http://schemas.microsoft.com/office/drawing/2014/main" id="{C769CC07-388A-BA57-0CB8-4D7E61F5CD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E0CFD-1521-84B8-8C5E-4C63A3E9D7A3}"/>
              </a:ext>
            </a:extLst>
          </p:cNvPr>
          <p:cNvSpPr txBox="1"/>
          <p:nvPr/>
        </p:nvSpPr>
        <p:spPr>
          <a:xfrm>
            <a:off x="609600" y="1371600"/>
            <a:ext cx="7467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HW6 is fully done. No part 3 (sorry).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Friday will be an optional workday for HW6 (no new materials)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Final Exam: Wednesday May 7</a:t>
            </a:r>
            <a:r>
              <a:rPr lang="en-US" sz="2800" baseline="30000" dirty="0"/>
              <a:t>th</a:t>
            </a:r>
            <a:r>
              <a:rPr lang="en-US" sz="2800" dirty="0"/>
              <a:t> 2:00 PM – 3:50 PM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Fill out the course evaluation</a:t>
            </a:r>
          </a:p>
          <a:p>
            <a:endParaRPr lang="en-US" sz="2800" dirty="0"/>
          </a:p>
        </p:txBody>
      </p:sp>
      <p:pic>
        <p:nvPicPr>
          <p:cNvPr id="6" name="Picture 2" descr="sasha (@sasharamii) - Engineering Finals: Mastering 4 Months of Material">
            <a:extLst>
              <a:ext uri="{FF2B5EF4-FFF2-40B4-BE49-F238E27FC236}">
                <a16:creationId xmlns:a16="http://schemas.microsoft.com/office/drawing/2014/main" id="{52E14F12-F89A-6192-EE89-05399E050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914400"/>
            <a:ext cx="2514600" cy="366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938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FB8F966-144E-3FEF-544A-13E99C3C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8CB4CD74-D2DE-6120-0C50-6575C54B2734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EA19DE2-293E-22D2-C5D6-04CE9687F4A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0E5E811-8F1E-A004-3D9D-76F6D019009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4361A8-1860-2975-0784-9415356823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2F241B-EA2C-2FF8-96F4-1C5BF131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D4E723-ED59-C0FC-1C61-5E701DAB4464}"/>
              </a:ext>
            </a:extLst>
          </p:cNvPr>
          <p:cNvSpPr txBox="1"/>
          <p:nvPr/>
        </p:nvSpPr>
        <p:spPr>
          <a:xfrm>
            <a:off x="0" y="95283"/>
            <a:ext cx="6558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is in this malicious HTTP request?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BA7276-D284-90EB-CC20-D23C2F015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948480"/>
            <a:ext cx="8230749" cy="2476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73A7797-CEC3-8981-E10F-3F6302D200D0}"/>
              </a:ext>
            </a:extLst>
          </p:cNvPr>
          <p:cNvSpPr/>
          <p:nvPr/>
        </p:nvSpPr>
        <p:spPr>
          <a:xfrm>
            <a:off x="228599" y="948480"/>
            <a:ext cx="8230749" cy="247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A290FC-2367-B489-5482-CB45FDDC549B}"/>
              </a:ext>
            </a:extLst>
          </p:cNvPr>
          <p:cNvSpPr txBox="1"/>
          <p:nvPr/>
        </p:nvSpPr>
        <p:spPr>
          <a:xfrm>
            <a:off x="294342" y="1247790"/>
            <a:ext cx="3972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Right click </a:t>
            </a:r>
            <a:r>
              <a:rPr lang="en-US" sz="2000" dirty="0">
                <a:sym typeface="Wingdings" panose="05000000000000000000" pitchFamily="2" charset="2"/>
              </a:rPr>
              <a:t> Follow TCP Stream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5108EC-AD92-E9D4-989A-1405D47BD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709050"/>
            <a:ext cx="10160606" cy="45702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F195091-6CE7-43D2-D32F-BADA24380CB7}"/>
                  </a:ext>
                </a:extLst>
              </p14:cNvPr>
              <p14:cNvContentPartPr/>
              <p14:nvPr/>
            </p14:nvContentPartPr>
            <p14:xfrm>
              <a:off x="4762575" y="3656415"/>
              <a:ext cx="2713680" cy="49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F195091-6CE7-43D2-D32F-BADA24380C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8582" y="3548415"/>
                <a:ext cx="2821306" cy="265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D6A7EC-88D3-4BB2-0B9A-E0D294F7F4D7}"/>
              </a:ext>
            </a:extLst>
          </p:cNvPr>
          <p:cNvSpPr txBox="1"/>
          <p:nvPr/>
        </p:nvSpPr>
        <p:spPr>
          <a:xfrm>
            <a:off x="2667000" y="2032359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This program cannot be run in DOS mode</a:t>
            </a:r>
            <a:r>
              <a:rPr lang="en-US" dirty="0"/>
              <a:t>” is a very special string that appears in almost every Windows executable (.exe) or DLL file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7D2C7E-7612-1564-C921-B836A88B5E07}"/>
              </a:ext>
            </a:extLst>
          </p:cNvPr>
          <p:cNvSpPr txBox="1"/>
          <p:nvPr/>
        </p:nvSpPr>
        <p:spPr>
          <a:xfrm>
            <a:off x="2667000" y="3016839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 doesn’t make sense that this is part of a GIF file</a:t>
            </a:r>
          </a:p>
        </p:txBody>
      </p:sp>
    </p:spTree>
    <p:extLst>
      <p:ext uri="{BB962C8B-B14F-4D97-AF65-F5344CB8AC3E}">
        <p14:creationId xmlns:p14="http://schemas.microsoft.com/office/powerpoint/2010/main" val="210838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6F7F640-35D7-F06C-8831-31CD5EF7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FAFF5EDD-E3C6-2F50-8BD4-45CAB44A0534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1BD4924-F1D7-7DEE-E9F6-617E00CE468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55452F6-61CE-80C4-652A-8446A5224F9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A1A0B782-3F81-CDEA-71B6-555445B226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531446-C610-3073-54DB-9FD02EA7A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56F26E-3D5B-5589-4850-5B323B02A441}"/>
              </a:ext>
            </a:extLst>
          </p:cNvPr>
          <p:cNvSpPr txBox="1"/>
          <p:nvPr/>
        </p:nvSpPr>
        <p:spPr>
          <a:xfrm>
            <a:off x="0" y="95283"/>
            <a:ext cx="516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is this malicious DLL file?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F833F0-BC0B-AD30-072E-D13BFAF9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603"/>
            <a:ext cx="12192000" cy="4010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C42E1E-F6B6-40C1-602B-0DF233F5439D}"/>
              </a:ext>
            </a:extLst>
          </p:cNvPr>
          <p:cNvSpPr txBox="1"/>
          <p:nvPr/>
        </p:nvSpPr>
        <p:spPr>
          <a:xfrm>
            <a:off x="76200" y="1600200"/>
            <a:ext cx="632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plug our malicious IP from the GET request into ZUI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A28C53-3E54-C295-16B3-E00D52B47644}"/>
                  </a:ext>
                </a:extLst>
              </p14:cNvPr>
              <p14:cNvContentPartPr/>
              <p14:nvPr/>
            </p14:nvContentPartPr>
            <p14:xfrm>
              <a:off x="111735" y="1237215"/>
              <a:ext cx="1653120" cy="307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A28C53-3E54-C295-16B3-E00D52B476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31" y="1219194"/>
                <a:ext cx="1688768" cy="342762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9CD06DC-A58D-18D3-2E9E-3EFE9E604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0009" y="114333"/>
            <a:ext cx="4530303" cy="21386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75ACA0-9069-B32D-7620-4D2AC9769ADB}"/>
              </a:ext>
            </a:extLst>
          </p:cNvPr>
          <p:cNvSpPr txBox="1"/>
          <p:nvPr/>
        </p:nvSpPr>
        <p:spPr>
          <a:xfrm>
            <a:off x="9067800" y="249171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ZUI actually determined something malicious was possibly going on from our PCAP 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A3DDBF-D36E-D721-49CD-FEEA37C99540}"/>
                  </a:ext>
                </a:extLst>
              </p14:cNvPr>
              <p14:cNvContentPartPr/>
              <p14:nvPr/>
            </p14:nvContentPartPr>
            <p14:xfrm>
              <a:off x="92295" y="3999135"/>
              <a:ext cx="154800" cy="221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A3DDBF-D36E-D721-49CD-FEEA37C995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95" y="3981106"/>
                <a:ext cx="190440" cy="25673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53C632E-19D6-2C2D-730C-2807FFC2B813}"/>
              </a:ext>
            </a:extLst>
          </p:cNvPr>
          <p:cNvSpPr txBox="1"/>
          <p:nvPr/>
        </p:nvSpPr>
        <p:spPr>
          <a:xfrm>
            <a:off x="533400" y="5313039"/>
            <a:ext cx="878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expand the “files” info to see information about this file that was downloaded</a:t>
            </a:r>
          </a:p>
        </p:txBody>
      </p:sp>
    </p:spTree>
    <p:extLst>
      <p:ext uri="{BB962C8B-B14F-4D97-AF65-F5344CB8AC3E}">
        <p14:creationId xmlns:p14="http://schemas.microsoft.com/office/powerpoint/2010/main" val="1013488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DA61DE-CA57-F334-440D-57078E0A6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0550434F-317B-8D62-BC5A-9175E494009A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4E37504-8BB9-1B4B-3CBF-6A539403E2D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CCD0EF4-81CD-1468-9F11-48326434892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E6BC2F8-1270-6451-A270-8FB161CED3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5DE1ED-B35C-2407-603E-518B482A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B3E0C-4D21-615F-C705-01806FB957F1}"/>
              </a:ext>
            </a:extLst>
          </p:cNvPr>
          <p:cNvSpPr txBox="1"/>
          <p:nvPr/>
        </p:nvSpPr>
        <p:spPr>
          <a:xfrm>
            <a:off x="0" y="95283"/>
            <a:ext cx="516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is this malicious DLL file?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E70C81-C4B3-6F4D-6B29-DF3A481F4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7780855" cy="444834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3757D01-C199-409A-E485-E329248AB872}"/>
                  </a:ext>
                </a:extLst>
              </p14:cNvPr>
              <p14:cNvContentPartPr/>
              <p14:nvPr/>
            </p14:nvContentPartPr>
            <p14:xfrm>
              <a:off x="361935" y="4601775"/>
              <a:ext cx="2513880" cy="38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3757D01-C199-409A-E485-E329248AB8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935" y="4492746"/>
                <a:ext cx="2621520" cy="255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F59EF61-3816-AE49-5571-5941CFC71936}"/>
                  </a:ext>
                </a:extLst>
              </p14:cNvPr>
              <p14:cNvContentPartPr/>
              <p14:nvPr/>
            </p14:nvContentPartPr>
            <p14:xfrm>
              <a:off x="391455" y="4734975"/>
              <a:ext cx="3199680" cy="57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F59EF61-3816-AE49-5571-5941CFC719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455" y="4626975"/>
                <a:ext cx="33073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A166499-A206-5E4F-D5FB-E8E7606AF801}"/>
                  </a:ext>
                </a:extLst>
              </p14:cNvPr>
              <p14:cNvContentPartPr/>
              <p14:nvPr/>
            </p14:nvContentPartPr>
            <p14:xfrm>
              <a:off x="333135" y="4781055"/>
              <a:ext cx="3247920" cy="132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A166499-A206-5E4F-D5FB-E8E7606AF8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135" y="4673348"/>
                <a:ext cx="3355560" cy="34717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9D59F06-8BF8-BA14-9C84-C00E80D6E990}"/>
              </a:ext>
            </a:extLst>
          </p:cNvPr>
          <p:cNvSpPr txBox="1"/>
          <p:nvPr/>
        </p:nvSpPr>
        <p:spPr>
          <a:xfrm>
            <a:off x="3124200" y="21135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ZUI will compute the file hash for us 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7AE2BC-3E68-338B-61F1-BBFB7B0EC7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1365" y="3253044"/>
            <a:ext cx="7492489" cy="2763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A5D7A8A-D12A-8B2E-F221-1391D24A0128}"/>
                  </a:ext>
                </a:extLst>
              </p14:cNvPr>
              <p14:cNvContentPartPr/>
              <p14:nvPr/>
            </p14:nvContentPartPr>
            <p14:xfrm>
              <a:off x="3028815" y="3410895"/>
              <a:ext cx="1397160" cy="1123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A5D7A8A-D12A-8B2E-F221-1391D24A01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10815" y="3392895"/>
                <a:ext cx="1432800" cy="11595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A82E4B-D1AA-C0A9-DA62-5E726D269684}"/>
              </a:ext>
            </a:extLst>
          </p:cNvPr>
          <p:cNvSpPr txBox="1"/>
          <p:nvPr/>
        </p:nvSpPr>
        <p:spPr>
          <a:xfrm>
            <a:off x="8431434" y="1828800"/>
            <a:ext cx="3503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plugging it into </a:t>
            </a:r>
            <a:r>
              <a:rPr lang="en-US" dirty="0" err="1"/>
              <a:t>VirusTotal</a:t>
            </a:r>
            <a:r>
              <a:rPr lang="en-US" dirty="0"/>
              <a:t>, we can see that this DLL file-pretending-to-be-a-gif is a known malicious file!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0861C-AB58-216B-F5BE-040AFB5C9CBD}"/>
              </a:ext>
            </a:extLst>
          </p:cNvPr>
          <p:cNvSpPr txBox="1"/>
          <p:nvPr/>
        </p:nvSpPr>
        <p:spPr>
          <a:xfrm>
            <a:off x="6735966" y="6009569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VT seemed to redirect to the SHA256 hash value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98DC79-4986-523C-57B1-429574A788B1}"/>
              </a:ext>
            </a:extLst>
          </p:cNvPr>
          <p:cNvSpPr txBox="1"/>
          <p:nvPr/>
        </p:nvSpPr>
        <p:spPr>
          <a:xfrm>
            <a:off x="1636043" y="5521341"/>
            <a:ext cx="292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name of this malware is “PIKABOT”</a:t>
            </a:r>
          </a:p>
        </p:txBody>
      </p:sp>
    </p:spTree>
    <p:extLst>
      <p:ext uri="{BB962C8B-B14F-4D97-AF65-F5344CB8AC3E}">
        <p14:creationId xmlns:p14="http://schemas.microsoft.com/office/powerpoint/2010/main" val="4098241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166FB4C-8784-F8F6-2658-009149241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EEF38DAA-76E3-3C25-3307-E84ACA94B4E9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79705D4-A5AA-80B6-48DC-F597F32EF0D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759EF3D-93CC-4664-439B-3A968CC4AB4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5191394-2F3A-5A8D-2D96-952C903176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330827-51ED-3467-9785-BFA76A8BE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F9FB2-F952-D03E-1734-B6CABF8C2FB3}"/>
              </a:ext>
            </a:extLst>
          </p:cNvPr>
          <p:cNvSpPr txBox="1"/>
          <p:nvPr/>
        </p:nvSpPr>
        <p:spPr>
          <a:xfrm>
            <a:off x="0" y="95283"/>
            <a:ext cx="5160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is this malicious DLL file?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173253-D608-2B26-E432-16420BC2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65" y="3253044"/>
            <a:ext cx="7492489" cy="2763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B3D0D4-CED8-286B-DF09-BD9A7FD5B733}"/>
              </a:ext>
            </a:extLst>
          </p:cNvPr>
          <p:cNvSpPr txBox="1"/>
          <p:nvPr/>
        </p:nvSpPr>
        <p:spPr>
          <a:xfrm>
            <a:off x="6735966" y="6009569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VT seemed to redirect to the SHA256 hash value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A2CFC-56E6-236F-9D20-FC7763AACD3F}"/>
              </a:ext>
            </a:extLst>
          </p:cNvPr>
          <p:cNvSpPr txBox="1"/>
          <p:nvPr/>
        </p:nvSpPr>
        <p:spPr>
          <a:xfrm>
            <a:off x="1636043" y="5603268"/>
            <a:ext cx="2925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name of this malware is “PIKABOT”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60069-A8DC-3625-A383-7885E8915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186330"/>
            <a:ext cx="6495644" cy="18341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87892D-D90F-C443-35E4-6F9EA221E37C}"/>
              </a:ext>
            </a:extLst>
          </p:cNvPr>
          <p:cNvSpPr txBox="1"/>
          <p:nvPr/>
        </p:nvSpPr>
        <p:spPr>
          <a:xfrm>
            <a:off x="180975" y="845573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domain had been flagged as malicious in the past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97809C-23A6-67ED-7B7E-F26BD41F5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975" y="1352295"/>
            <a:ext cx="4905791" cy="16681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45F32A4-63B3-EBBD-3B77-2F74824BB189}"/>
              </a:ext>
            </a:extLst>
          </p:cNvPr>
          <p:cNvSpPr txBox="1"/>
          <p:nvPr/>
        </p:nvSpPr>
        <p:spPr>
          <a:xfrm>
            <a:off x="7233570" y="729092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VirusTotal</a:t>
            </a:r>
            <a:r>
              <a:rPr lang="en-US" dirty="0"/>
              <a:t> also provides context as to why it was flagged as malicious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5169E73-0CD3-A621-4C9C-DEFE93375A0F}"/>
                  </a:ext>
                </a:extLst>
              </p14:cNvPr>
              <p14:cNvContentPartPr/>
              <p14:nvPr/>
            </p14:nvContentPartPr>
            <p14:xfrm>
              <a:off x="4578975" y="5638575"/>
              <a:ext cx="2203560" cy="438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5169E73-0CD3-A621-4C9C-DEFE93375A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60975" y="5620575"/>
                <a:ext cx="22392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95F6ADE-56B6-9AA5-DDA0-4BF34E5BB17A}"/>
                  </a:ext>
                </a:extLst>
              </p14:cNvPr>
              <p14:cNvContentPartPr/>
              <p14:nvPr/>
            </p14:nvContentPartPr>
            <p14:xfrm>
              <a:off x="6887295" y="2056215"/>
              <a:ext cx="4039200" cy="497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95F6ADE-56B6-9AA5-DDA0-4BF34E5BB1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69295" y="2038215"/>
                <a:ext cx="4074840" cy="53316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E18517E-5983-DE20-5287-81F66DDC77FD}"/>
              </a:ext>
            </a:extLst>
          </p:cNvPr>
          <p:cNvSpPr txBox="1"/>
          <p:nvPr/>
        </p:nvSpPr>
        <p:spPr>
          <a:xfrm>
            <a:off x="533400" y="3474535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saw “PIKABOT” earlier when we were investigating </a:t>
            </a:r>
            <a:r>
              <a:rPr lang="en-US" b="1" dirty="0">
                <a:solidFill>
                  <a:srgbClr val="FF0000"/>
                </a:solidFill>
              </a:rPr>
              <a:t>alejnr.com</a:t>
            </a:r>
          </a:p>
        </p:txBody>
      </p:sp>
    </p:spTree>
    <p:extLst>
      <p:ext uri="{BB962C8B-B14F-4D97-AF65-F5344CB8AC3E}">
        <p14:creationId xmlns:p14="http://schemas.microsoft.com/office/powerpoint/2010/main" val="4210000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0B66DE-7163-E4C7-5714-5B7F9690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11419EF0-D3DA-3DF3-638C-6D13A13AF44A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66C9CFD-AA01-B091-06B8-FDFDBF9BA2E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16A4202-676E-7607-81F3-8746A28AFD7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459139F-A650-B355-378D-4A66D42FD85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138ECE-3D3B-D693-B41F-50EBD5B37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E2EE80-58BA-A374-704F-EF5ED8013511}"/>
              </a:ext>
            </a:extLst>
          </p:cNvPr>
          <p:cNvSpPr txBox="1"/>
          <p:nvPr/>
        </p:nvSpPr>
        <p:spPr>
          <a:xfrm>
            <a:off x="0" y="95283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happens after the malware was downloaded?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CC928-2FD7-A7EF-B86E-76FB098EF783}"/>
              </a:ext>
            </a:extLst>
          </p:cNvPr>
          <p:cNvSpPr txBox="1"/>
          <p:nvPr/>
        </p:nvSpPr>
        <p:spPr>
          <a:xfrm>
            <a:off x="838200" y="83820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see if we can find evidence of </a:t>
            </a:r>
            <a:r>
              <a:rPr lang="en-US" b="1" dirty="0"/>
              <a:t>command and control </a:t>
            </a:r>
            <a:r>
              <a:rPr lang="en-US" dirty="0"/>
              <a:t>from this cyber attack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7ED9B-660A-5BB7-E288-8E2ACCBCD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11430000" cy="22397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588912-2F90-C184-0887-1AFBBE09219D}"/>
              </a:ext>
            </a:extLst>
          </p:cNvPr>
          <p:cNvSpPr txBox="1"/>
          <p:nvPr/>
        </p:nvSpPr>
        <p:spPr>
          <a:xfrm>
            <a:off x="228600" y="1611868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start plugging in IP addresses into </a:t>
            </a:r>
            <a:r>
              <a:rPr lang="en-US" dirty="0" err="1"/>
              <a:t>VirusTotal</a:t>
            </a:r>
            <a:r>
              <a:rPr lang="en-US" dirty="0"/>
              <a:t> to see if we get a hit</a:t>
            </a:r>
          </a:p>
        </p:txBody>
      </p:sp>
    </p:spTree>
    <p:extLst>
      <p:ext uri="{BB962C8B-B14F-4D97-AF65-F5344CB8AC3E}">
        <p14:creationId xmlns:p14="http://schemas.microsoft.com/office/powerpoint/2010/main" val="4215301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29D7C4-BF76-B9B1-274F-B09C0B12B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733A153B-5A89-C2C0-EC05-03BDA5F0B45A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68663B4-F818-0D96-5456-08D11F596BE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E4940B1-2DBD-E848-816E-C2B78D7EFCD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9D2D57D-828B-08BA-9AA9-4CC17FA2A9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CEE894-FBF0-5D05-3B35-C0F8F1F8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1B4E0-E020-0110-BF7B-50622C87AD8D}"/>
              </a:ext>
            </a:extLst>
          </p:cNvPr>
          <p:cNvSpPr txBox="1"/>
          <p:nvPr/>
        </p:nvSpPr>
        <p:spPr>
          <a:xfrm>
            <a:off x="0" y="95283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happens after the malware was downloaded?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267EA-D8DE-5B73-9972-50F614C2B8CA}"/>
              </a:ext>
            </a:extLst>
          </p:cNvPr>
          <p:cNvSpPr txBox="1"/>
          <p:nvPr/>
        </p:nvSpPr>
        <p:spPr>
          <a:xfrm>
            <a:off x="838200" y="83820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see if we can find evidence of </a:t>
            </a:r>
            <a:r>
              <a:rPr lang="en-US" b="1" dirty="0"/>
              <a:t>command and control </a:t>
            </a:r>
            <a:r>
              <a:rPr lang="en-US" dirty="0"/>
              <a:t>from this cyber attack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57B666-CC38-0689-EF44-FB41B2E9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24000"/>
            <a:ext cx="8989309" cy="41786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AA8DF67-F910-2307-DBF6-147E0726FB04}"/>
                  </a:ext>
                </a:extLst>
              </p14:cNvPr>
              <p14:cNvContentPartPr/>
              <p14:nvPr/>
            </p14:nvContentPartPr>
            <p14:xfrm>
              <a:off x="1130895" y="4846575"/>
              <a:ext cx="5157360" cy="1136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AA8DF67-F910-2307-DBF6-147E0726FB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2895" y="4828575"/>
                <a:ext cx="5193000" cy="1172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C12B73A-B8C8-54A3-E2F2-19AC75743BF7}"/>
              </a:ext>
            </a:extLst>
          </p:cNvPr>
          <p:cNvSpPr txBox="1"/>
          <p:nvPr/>
        </p:nvSpPr>
        <p:spPr>
          <a:xfrm>
            <a:off x="6174103" y="5791200"/>
            <a:ext cx="565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discover that 129.213.54.49 is the IP address for the PIKABOT C2 server</a:t>
            </a:r>
          </a:p>
        </p:txBody>
      </p:sp>
    </p:spTree>
    <p:extLst>
      <p:ext uri="{BB962C8B-B14F-4D97-AF65-F5344CB8AC3E}">
        <p14:creationId xmlns:p14="http://schemas.microsoft.com/office/powerpoint/2010/main" val="2023814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C6D2DBE-E77F-F402-DDBA-A01EC506A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0AB08A98-5435-9C51-0F6F-F05AE7A2947E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C16A3EE-BDA1-ABB4-EEF0-3835D1D898B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71FF1F7-D84F-0327-271C-C16C70396F2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69AF051-8966-EBCA-1A2E-962C3CA10B5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10D3E3-BEA1-662A-BD78-6E442D28F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A52D59-9C5B-097C-CAFE-1274E3E19E9F}"/>
              </a:ext>
            </a:extLst>
          </p:cNvPr>
          <p:cNvSpPr txBox="1"/>
          <p:nvPr/>
        </p:nvSpPr>
        <p:spPr>
          <a:xfrm>
            <a:off x="0" y="95283"/>
            <a:ext cx="836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happens after the malware was downloaded?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827E9F-A0CE-E7BB-25BC-3473D521F1A8}"/>
              </a:ext>
            </a:extLst>
          </p:cNvPr>
          <p:cNvSpPr txBox="1"/>
          <p:nvPr/>
        </p:nvSpPr>
        <p:spPr>
          <a:xfrm>
            <a:off x="838200" y="83820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see if we can find evidence of </a:t>
            </a:r>
            <a:r>
              <a:rPr lang="en-US" b="1" dirty="0"/>
              <a:t>command and control </a:t>
            </a:r>
            <a:r>
              <a:rPr lang="en-US" dirty="0"/>
              <a:t>from this cyber attack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2344DD-2D8D-665D-B30C-E115CDA9D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5" y="1370951"/>
            <a:ext cx="9545382" cy="4648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ACF026-C3FB-7F00-36F4-B75794790584}"/>
              </a:ext>
            </a:extLst>
          </p:cNvPr>
          <p:cNvSpPr txBox="1"/>
          <p:nvPr/>
        </p:nvSpPr>
        <p:spPr>
          <a:xfrm>
            <a:off x="8060554" y="3048000"/>
            <a:ext cx="3595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ZUI also generated a notice that this could possibly be a C2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66382D9-AD75-9441-7A51-B917F58E9D78}"/>
                  </a:ext>
                </a:extLst>
              </p14:cNvPr>
              <p14:cNvContentPartPr/>
              <p14:nvPr/>
            </p14:nvContentPartPr>
            <p14:xfrm>
              <a:off x="942975" y="4762335"/>
              <a:ext cx="1238400" cy="19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66382D9-AD75-9441-7A51-B917F58E9D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975" y="4656264"/>
                <a:ext cx="1346040" cy="2315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475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58BE612-FFD3-9A61-FA06-1EB74DB61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E35D732F-90B8-9E06-F5FF-FFCF5FB1C187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5EB87ED-11A1-378F-C639-6EAFB3A7949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8442EC7-2E28-E3F4-EAC5-E6427AAF64E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C654D-6C73-B5FC-5E76-46B815EBCB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AFA713-C36D-C95A-8426-2DBE4478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667A9-A91F-A334-139A-9EDAF49A1D7D}"/>
              </a:ext>
            </a:extLst>
          </p:cNvPr>
          <p:cNvSpPr txBox="1"/>
          <p:nvPr/>
        </p:nvSpPr>
        <p:spPr>
          <a:xfrm>
            <a:off x="0" y="95283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What damage was done?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3E628F-9756-4610-1AE9-58DA4A89B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12192000" cy="4106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4CD3CE-C88A-4A0E-EFD1-20875020E3B4}"/>
              </a:ext>
            </a:extLst>
          </p:cNvPr>
          <p:cNvSpPr txBox="1"/>
          <p:nvPr/>
        </p:nvSpPr>
        <p:spPr>
          <a:xfrm>
            <a:off x="28575" y="825980"/>
            <a:ext cx="680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good amount of Data was exchanged with the C2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EB2818-53FF-A246-3D2A-2E3A7A486612}"/>
              </a:ext>
            </a:extLst>
          </p:cNvPr>
          <p:cNvSpPr txBox="1"/>
          <p:nvPr/>
        </p:nvSpPr>
        <p:spPr>
          <a:xfrm>
            <a:off x="152400" y="5438745"/>
            <a:ext cx="97818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Since this all HTTPS encrypted traffic, we cannot see the content of these messages</a:t>
            </a:r>
          </a:p>
          <a:p>
            <a:endParaRPr lang="en-US" sz="2000" dirty="0"/>
          </a:p>
          <a:p>
            <a:r>
              <a:rPr lang="en-US" sz="2000" dirty="0"/>
              <a:t>However, this is evidence that it is possible that data may have been exfiltrated</a:t>
            </a:r>
          </a:p>
        </p:txBody>
      </p:sp>
    </p:spTree>
    <p:extLst>
      <p:ext uri="{BB962C8B-B14F-4D97-AF65-F5344CB8AC3E}">
        <p14:creationId xmlns:p14="http://schemas.microsoft.com/office/powerpoint/2010/main" val="3451124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FA05FA-7E5B-F0CD-D9AA-912E726F2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4FAE9AFF-BD13-E9C5-9BC7-3D467BEFC91A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B0B52AB-B4FA-B143-992A-C32FB3BCFA6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62A493D-BD66-387D-1FD6-0119A87BCEB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39A7792-9DAE-545D-F9F8-2F6EDC5FF7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6D138A-A29F-1AF1-B16C-20633637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2866BE-049F-7621-AFB2-A94DCF606B7A}"/>
              </a:ext>
            </a:extLst>
          </p:cNvPr>
          <p:cNvSpPr txBox="1"/>
          <p:nvPr/>
        </p:nvSpPr>
        <p:spPr>
          <a:xfrm>
            <a:off x="0" y="95283"/>
            <a:ext cx="1545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Timeline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DFEA76-A318-86EB-E416-1052DA8F104A}"/>
              </a:ext>
            </a:extLst>
          </p:cNvPr>
          <p:cNvSpPr/>
          <p:nvPr/>
        </p:nvSpPr>
        <p:spPr>
          <a:xfrm>
            <a:off x="1828800" y="847103"/>
            <a:ext cx="2895600" cy="981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alejnr.com was contacted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0BC72-1722-6A11-BCCA-C7F11C394568}"/>
              </a:ext>
            </a:extLst>
          </p:cNvPr>
          <p:cNvSpPr txBox="1"/>
          <p:nvPr/>
        </p:nvSpPr>
        <p:spPr>
          <a:xfrm>
            <a:off x="2286000" y="1936491"/>
            <a:ext cx="2209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ecursive"/>
              </a:rPr>
              <a:t>2023-05-22T17:00:24</a:t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1F67A-5B8B-4745-9395-59D0628660AE}"/>
              </a:ext>
            </a:extLst>
          </p:cNvPr>
          <p:cNvSpPr/>
          <p:nvPr/>
        </p:nvSpPr>
        <p:spPr>
          <a:xfrm>
            <a:off x="5867400" y="847103"/>
            <a:ext cx="2895600" cy="981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 with alejnr.com was made and malware dropper was installed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10096-1B25-1C6D-DD52-2D25112F2022}"/>
              </a:ext>
            </a:extLst>
          </p:cNvPr>
          <p:cNvSpPr/>
          <p:nvPr/>
        </p:nvSpPr>
        <p:spPr>
          <a:xfrm>
            <a:off x="5638800" y="5038726"/>
            <a:ext cx="2895600" cy="981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PikaBot</a:t>
            </a:r>
            <a:r>
              <a:rPr lang="en-US" dirty="0"/>
              <a:t> C2 server contacted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68DD04-D090-EE2F-F443-F2567087ACFA}"/>
              </a:ext>
            </a:extLst>
          </p:cNvPr>
          <p:cNvSpPr txBox="1"/>
          <p:nvPr/>
        </p:nvSpPr>
        <p:spPr>
          <a:xfrm>
            <a:off x="8839200" y="4265540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2023-05-22T17:01:04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FB87A6-1638-7C38-6A85-EF835CFDB185}"/>
              </a:ext>
            </a:extLst>
          </p:cNvPr>
          <p:cNvSpPr/>
          <p:nvPr/>
        </p:nvSpPr>
        <p:spPr>
          <a:xfrm>
            <a:off x="8534400" y="3230606"/>
            <a:ext cx="2895600" cy="9816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PikaBot</a:t>
            </a:r>
            <a:r>
              <a:rPr lang="en-US" dirty="0"/>
              <a:t> DLL downloaded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49BBF-CEEA-F417-ABB7-914108C84F13}"/>
              </a:ext>
            </a:extLst>
          </p:cNvPr>
          <p:cNvSpPr txBox="1"/>
          <p:nvPr/>
        </p:nvSpPr>
        <p:spPr>
          <a:xfrm>
            <a:off x="9253589" y="286127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Recursive"/>
              </a:rPr>
              <a:t>176.124.198.213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7FB16-7D21-3320-9868-EC61A225C5D5}"/>
              </a:ext>
            </a:extLst>
          </p:cNvPr>
          <p:cNvSpPr txBox="1"/>
          <p:nvPr/>
        </p:nvSpPr>
        <p:spPr>
          <a:xfrm>
            <a:off x="6492699" y="47777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Recursive"/>
              </a:rPr>
              <a:t>162.213.255.36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B7523D-9B9B-203A-4999-B5B4605DF476}"/>
              </a:ext>
            </a:extLst>
          </p:cNvPr>
          <p:cNvSpPr txBox="1"/>
          <p:nvPr/>
        </p:nvSpPr>
        <p:spPr>
          <a:xfrm>
            <a:off x="6224825" y="466939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129.213.54.49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AE0FED-014E-FF57-F721-768225203EDA}"/>
              </a:ext>
            </a:extLst>
          </p:cNvPr>
          <p:cNvSpPr/>
          <p:nvPr/>
        </p:nvSpPr>
        <p:spPr>
          <a:xfrm>
            <a:off x="2286000" y="5019676"/>
            <a:ext cx="2209800" cy="994989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Possible Data Exfiltration 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49B21F6-B861-0B64-B3CB-0B739E818713}"/>
                  </a:ext>
                </a:extLst>
              </p14:cNvPr>
              <p14:cNvContentPartPr/>
              <p14:nvPr/>
            </p14:nvContentPartPr>
            <p14:xfrm>
              <a:off x="4924215" y="1127415"/>
              <a:ext cx="689760" cy="381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9B21F6-B861-0B64-B3CB-0B739E8187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06215" y="1109415"/>
                <a:ext cx="7254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15F1991-B05C-6DDC-AE59-BD3E768E7040}"/>
                  </a:ext>
                </a:extLst>
              </p14:cNvPr>
              <p14:cNvContentPartPr/>
              <p14:nvPr/>
            </p14:nvContentPartPr>
            <p14:xfrm>
              <a:off x="9096255" y="1370775"/>
              <a:ext cx="1354680" cy="1378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15F1991-B05C-6DDC-AE59-BD3E768E70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78255" y="1352775"/>
                <a:ext cx="1390320" cy="14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6CFBD84-7219-EDD4-6D14-3A7B50417497}"/>
                  </a:ext>
                </a:extLst>
              </p14:cNvPr>
              <p14:cNvContentPartPr/>
              <p14:nvPr/>
            </p14:nvContentPartPr>
            <p14:xfrm>
              <a:off x="8797455" y="4838655"/>
              <a:ext cx="1253880" cy="1010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6CFBD84-7219-EDD4-6D14-3A7B504174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79455" y="4820655"/>
                <a:ext cx="128952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509265F-DBF7-394F-9D7F-D168790FA570}"/>
                  </a:ext>
                </a:extLst>
              </p14:cNvPr>
              <p14:cNvContentPartPr/>
              <p14:nvPr/>
            </p14:nvContentPartPr>
            <p14:xfrm>
              <a:off x="4745295" y="5290095"/>
              <a:ext cx="760320" cy="421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509265F-DBF7-394F-9D7F-D168790FA5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7286" y="5272110"/>
                <a:ext cx="795977" cy="45717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8FD6C0B-EEBF-11EA-B96B-3CC513F48D74}"/>
              </a:ext>
            </a:extLst>
          </p:cNvPr>
          <p:cNvGrpSpPr/>
          <p:nvPr/>
        </p:nvGrpSpPr>
        <p:grpSpPr>
          <a:xfrm>
            <a:off x="133335" y="964335"/>
            <a:ext cx="1527120" cy="1720080"/>
            <a:chOff x="133335" y="964335"/>
            <a:chExt cx="1527120" cy="172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9AD7E63-F78C-F6EE-5644-99EE20AABEFB}"/>
                    </a:ext>
                  </a:extLst>
                </p14:cNvPr>
                <p14:cNvContentPartPr/>
                <p14:nvPr/>
              </p14:nvContentPartPr>
              <p14:xfrm>
                <a:off x="514215" y="2276175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4D7CE29-3009-5FD2-1A65-D817290D85D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6215" y="225817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6570CE-E47B-898F-8AA6-44BD97D35610}"/>
                    </a:ext>
                  </a:extLst>
                </p14:cNvPr>
                <p14:cNvContentPartPr/>
                <p14:nvPr/>
              </p14:nvContentPartPr>
              <p14:xfrm>
                <a:off x="838215" y="2385255"/>
                <a:ext cx="360" cy="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7E2932-9E58-DEF8-1B03-FFDBFABD3F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0215" y="2367255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6E2E62-CEC7-F251-D284-6736536112AE}"/>
                    </a:ext>
                  </a:extLst>
                </p14:cNvPr>
                <p14:cNvContentPartPr/>
                <p14:nvPr/>
              </p14:nvContentPartPr>
              <p14:xfrm>
                <a:off x="319455" y="1759575"/>
                <a:ext cx="298080" cy="349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6D43DB-A549-1C1A-4F7E-782CC232166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1455" y="1741575"/>
                  <a:ext cx="333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307D0C-EE38-BD9E-844C-3D4EED177539}"/>
                    </a:ext>
                  </a:extLst>
                </p14:cNvPr>
                <p14:cNvContentPartPr/>
                <p14:nvPr/>
              </p14:nvContentPartPr>
              <p14:xfrm>
                <a:off x="704655" y="1723575"/>
                <a:ext cx="152640" cy="38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B602D5E-0168-928A-D3D7-34CC0285BE8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6655" y="1705935"/>
                  <a:ext cx="1882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203CDF-AAE3-8E48-A7AA-A1CF3F50C80A}"/>
                    </a:ext>
                  </a:extLst>
                </p14:cNvPr>
                <p14:cNvContentPartPr/>
                <p14:nvPr/>
              </p14:nvContentPartPr>
              <p14:xfrm>
                <a:off x="990495" y="1702335"/>
                <a:ext cx="182520" cy="421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0E88EC-E0E4-3731-C7EC-9CC3E20FCB0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2495" y="1684695"/>
                  <a:ext cx="21816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C51674B-6C17-3CA1-B623-012F918A1621}"/>
                    </a:ext>
                  </a:extLst>
                </p14:cNvPr>
                <p14:cNvContentPartPr/>
                <p14:nvPr/>
              </p14:nvContentPartPr>
              <p14:xfrm>
                <a:off x="1076175" y="2390655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AA4EA6-F422-BECF-A38D-CB7C595EF90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8175" y="237265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7B86082-41A8-7697-010D-CAD9612CEE71}"/>
                    </a:ext>
                  </a:extLst>
                </p14:cNvPr>
                <p14:cNvContentPartPr/>
                <p14:nvPr/>
              </p14:nvContentPartPr>
              <p14:xfrm>
                <a:off x="133335" y="1445655"/>
                <a:ext cx="1355760" cy="1238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1DC2A7-FBA0-46C6-B4B2-B7A70C0DC5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335" y="1428015"/>
                  <a:ext cx="1391400" cy="12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9A0021-312D-2C04-8BD0-E6372F6F46A6}"/>
                    </a:ext>
                  </a:extLst>
                </p14:cNvPr>
                <p14:cNvContentPartPr/>
                <p14:nvPr/>
              </p14:nvContentPartPr>
              <p14:xfrm>
                <a:off x="761895" y="964335"/>
                <a:ext cx="898560" cy="379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C40E09-2470-28B8-EA55-19BDD162125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3895" y="946335"/>
                  <a:ext cx="934200" cy="414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A9E97F4-1264-7DDB-22A3-9279E7A6E676}"/>
              </a:ext>
            </a:extLst>
          </p:cNvPr>
          <p:cNvSpPr txBox="1"/>
          <p:nvPr/>
        </p:nvSpPr>
        <p:spPr>
          <a:xfrm>
            <a:off x="1038120" y="3257494"/>
            <a:ext cx="407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did this attack begin?</a:t>
            </a:r>
          </a:p>
        </p:txBody>
      </p:sp>
    </p:spTree>
    <p:extLst>
      <p:ext uri="{BB962C8B-B14F-4D97-AF65-F5344CB8AC3E}">
        <p14:creationId xmlns:p14="http://schemas.microsoft.com/office/powerpoint/2010/main" val="1745654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E2C09F-56B7-52D9-E00C-09EB131A6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16C8BC1-DB61-78E9-47A0-F631741B4546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D16E729-0BCC-BB1D-423B-CD6BED4E535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A2125AE-BDA2-42CE-97B7-60217AB2F1F0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051702E-496E-72B8-27CF-834180B7E52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FB45C6-D627-1DF3-6A4E-D68570A43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DF7F7-DC6A-9FAF-4A4B-F8A54D4F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76400"/>
            <a:ext cx="5559642" cy="2134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F4D8C-66DF-56BA-D98A-6E908FB30FF2}"/>
              </a:ext>
            </a:extLst>
          </p:cNvPr>
          <p:cNvSpPr txBox="1"/>
          <p:nvPr/>
        </p:nvSpPr>
        <p:spPr>
          <a:xfrm>
            <a:off x="76200" y="2286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Root cause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4BB94-0EE9-885F-4981-3DEDF0CF2FCD}"/>
              </a:ext>
            </a:extLst>
          </p:cNvPr>
          <p:cNvSpPr txBox="1"/>
          <p:nvPr/>
        </p:nvSpPr>
        <p:spPr>
          <a:xfrm>
            <a:off x="152400" y="923925"/>
            <a:ext cx="1213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PIKABOT is a well-documented malware. We can do a little bit of investigation ourselves to figure out what happened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399671-C786-5B40-2B94-55AFD38EE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628" y="1981200"/>
            <a:ext cx="5257800" cy="25607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C0D9DF3-361A-04E9-C4A0-A64440448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193547"/>
            <a:ext cx="6810375" cy="2150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9538B92-6856-FADE-F84C-EACF066FDB92}"/>
                  </a:ext>
                </a:extLst>
              </p14:cNvPr>
              <p14:cNvContentPartPr/>
              <p14:nvPr/>
            </p14:nvContentPartPr>
            <p14:xfrm>
              <a:off x="1028655" y="2226855"/>
              <a:ext cx="2456640" cy="11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9538B92-6856-FADE-F84C-EACF066FDB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4663" y="2115480"/>
                <a:ext cx="2564264" cy="234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D2331E3-182C-D19B-C756-A6CF002C11E1}"/>
                  </a:ext>
                </a:extLst>
              </p14:cNvPr>
              <p14:cNvContentPartPr/>
              <p14:nvPr/>
            </p14:nvContentPartPr>
            <p14:xfrm>
              <a:off x="411615" y="4837575"/>
              <a:ext cx="6063840" cy="107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D2331E3-182C-D19B-C756-A6CF002C11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615" y="4729575"/>
                <a:ext cx="6171480" cy="32292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5498D18-61EE-F28C-7F2A-D16B92D75E9A}"/>
              </a:ext>
            </a:extLst>
          </p:cNvPr>
          <p:cNvSpPr txBox="1"/>
          <p:nvPr/>
        </p:nvSpPr>
        <p:spPr>
          <a:xfrm>
            <a:off x="7696263" y="4963905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IOC: </a:t>
            </a:r>
            <a:r>
              <a:rPr lang="en-US" dirty="0">
                <a:hlinkClick r:id="rId10"/>
              </a:rPr>
              <a:t>https://github.com/pan-unit42/tweets/blob/master/2023-05-22-IOCs-for-Pikabot-infection-with-Cobalt-Strike.txt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3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525CDB1-C997-D5B7-D6AD-CB57E623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0040C6E-AF0A-9E30-6C75-8F21CC82FF6F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E294020-9EE2-E226-0D22-C291008459BE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D285B6C-895C-574F-AD6D-60E9E2C9D6F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8876EF4-1559-D61B-C620-34027EF057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6E72A-70E6-1170-DB17-BBC267944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8524F7-13FA-FE00-2E73-F18C978E4C9D}"/>
              </a:ext>
            </a:extLst>
          </p:cNvPr>
          <p:cNvSpPr txBox="1"/>
          <p:nvPr/>
        </p:nvSpPr>
        <p:spPr>
          <a:xfrm>
            <a:off x="152400" y="76200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Network Forensics</a:t>
            </a:r>
          </a:p>
        </p:txBody>
      </p:sp>
      <p:sp>
        <p:nvSpPr>
          <p:cNvPr id="7" name="AutoShape 4" descr="What Are a Windows System Files?">
            <a:extLst>
              <a:ext uri="{FF2B5EF4-FFF2-40B4-BE49-F238E27FC236}">
                <a16:creationId xmlns:a16="http://schemas.microsoft.com/office/drawing/2014/main" id="{39704DB0-7AF6-3D21-1FB8-48D6119BCE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3BA63-077C-770F-E40F-A71A023D618D}"/>
              </a:ext>
            </a:extLst>
          </p:cNvPr>
          <p:cNvSpPr txBox="1"/>
          <p:nvPr/>
        </p:nvSpPr>
        <p:spPr>
          <a:xfrm>
            <a:off x="914400" y="1157842"/>
            <a:ext cx="6324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8"/>
            <a:r>
              <a:rPr lang="en-US" sz="2400" b="1" dirty="0"/>
              <a:t>Network Forensics</a:t>
            </a:r>
            <a:r>
              <a:rPr lang="en-US" sz="2400" dirty="0"/>
              <a:t>- digital evidence is coming from traffic of a </a:t>
            </a:r>
            <a:r>
              <a:rPr lang="en-US" sz="2400" u="sng" dirty="0"/>
              <a:t>computer network</a:t>
            </a:r>
          </a:p>
        </p:txBody>
      </p:sp>
      <p:pic>
        <p:nvPicPr>
          <p:cNvPr id="8" name="Picture 2" descr="ETAP-2003 10/100/1000Base-T Gigabit Ethernet Network TAP">
            <a:extLst>
              <a:ext uri="{FF2B5EF4-FFF2-40B4-BE49-F238E27FC236}">
                <a16:creationId xmlns:a16="http://schemas.microsoft.com/office/drawing/2014/main" id="{5EF33AE3-F7B6-AF0B-47AF-6FC8914E6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80641"/>
            <a:ext cx="1824718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&quot;Cyber Security - Wireshark PCAP File Icon&quot; Sticker for Sale by clubtee">
            <a:extLst>
              <a:ext uri="{FF2B5EF4-FFF2-40B4-BE49-F238E27FC236}">
                <a16:creationId xmlns:a16="http://schemas.microsoft.com/office/drawing/2014/main" id="{777AD41A-8BCD-3FFD-9DCD-97499993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796714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DIMAX 16 Port 10/100/1000 Gigabit Rack-mount Unmanaged Switch.">
            <a:extLst>
              <a:ext uri="{FF2B5EF4-FFF2-40B4-BE49-F238E27FC236}">
                <a16:creationId xmlns:a16="http://schemas.microsoft.com/office/drawing/2014/main" id="{6867BFB8-1B36-38FC-9E2F-FAA1D6BEB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1" b="26728"/>
          <a:stretch/>
        </p:blipFill>
        <p:spPr bwMode="auto">
          <a:xfrm>
            <a:off x="3581400" y="4805274"/>
            <a:ext cx="3332111" cy="150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8A45E2-9133-6881-691B-59D81454CCD0}"/>
              </a:ext>
            </a:extLst>
          </p:cNvPr>
          <p:cNvSpPr txBox="1"/>
          <p:nvPr/>
        </p:nvSpPr>
        <p:spPr>
          <a:xfrm>
            <a:off x="9391713" y="4805274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usually be working with PCAP 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C5652-3437-0EC9-051E-E7A96F6F41B2}"/>
              </a:ext>
            </a:extLst>
          </p:cNvPr>
          <p:cNvSpPr txBox="1"/>
          <p:nvPr/>
        </p:nvSpPr>
        <p:spPr>
          <a:xfrm>
            <a:off x="914400" y="2622228"/>
            <a:ext cx="6742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Able to see data leaving and coming to machine</a:t>
            </a:r>
          </a:p>
          <a:p>
            <a:r>
              <a:rPr lang="en-US" sz="2400" dirty="0"/>
              <a:t>May be helpful for timelining</a:t>
            </a:r>
          </a:p>
        </p:txBody>
      </p:sp>
    </p:spTree>
    <p:extLst>
      <p:ext uri="{BB962C8B-B14F-4D97-AF65-F5344CB8AC3E}">
        <p14:creationId xmlns:p14="http://schemas.microsoft.com/office/powerpoint/2010/main" val="1320452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41C6DA-E2CB-5738-C907-58AB96BB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8C9A3161-67AB-17DF-7623-C953D19512D2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1D8955A-6B9E-0170-61A0-440C4D1CB4A4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D92336E-83C3-4F02-BBCA-F6E80533115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11B0C18-5C42-5D18-CA01-61D2E3B2F2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514E34-930A-FF35-F9E4-786E160B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1CA937-A509-00D5-126E-6218B51E9ECA}"/>
              </a:ext>
            </a:extLst>
          </p:cNvPr>
          <p:cNvSpPr/>
          <p:nvPr/>
        </p:nvSpPr>
        <p:spPr>
          <a:xfrm>
            <a:off x="3048000" y="1371600"/>
            <a:ext cx="5715000" cy="2362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Final Exam Review</a:t>
            </a:r>
          </a:p>
        </p:txBody>
      </p:sp>
    </p:spTree>
    <p:extLst>
      <p:ext uri="{BB962C8B-B14F-4D97-AF65-F5344CB8AC3E}">
        <p14:creationId xmlns:p14="http://schemas.microsoft.com/office/powerpoint/2010/main" val="4166302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41A10D-12C4-4B34-C72D-7D180F575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FE4FEFBC-0289-9922-736E-23FAEFCA3292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A2D99DF-722F-D386-0E12-8ABE59DDA4F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871CFE0-732E-58EC-0A23-D7E8EB936C2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5BCFC8D-2CEA-0918-5629-8C3987B80E1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789192-A39D-6B9A-D1FE-156756A47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C8824-2535-EF44-5144-0B7A78F2A0DE}"/>
              </a:ext>
            </a:extLst>
          </p:cNvPr>
          <p:cNvSpPr txBox="1"/>
          <p:nvPr/>
        </p:nvSpPr>
        <p:spPr>
          <a:xfrm>
            <a:off x="15875" y="76200"/>
            <a:ext cx="2601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 Logistics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58BB0-989A-B670-4C7E-0B580FA837D9}"/>
              </a:ext>
            </a:extLst>
          </p:cNvPr>
          <p:cNvSpPr txBox="1"/>
          <p:nvPr/>
        </p:nvSpPr>
        <p:spPr>
          <a:xfrm>
            <a:off x="533400" y="762000"/>
            <a:ext cx="9372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13.33% of your final grade</a:t>
            </a:r>
          </a:p>
          <a:p>
            <a:endParaRPr lang="en-US" dirty="0"/>
          </a:p>
          <a:p>
            <a:r>
              <a:rPr lang="en-US" dirty="0"/>
              <a:t>Wednesday May 7</a:t>
            </a:r>
            <a:r>
              <a:rPr lang="en-US" baseline="30000" dirty="0"/>
              <a:t>th</a:t>
            </a:r>
            <a:r>
              <a:rPr lang="en-US" dirty="0"/>
              <a:t> 2:00 PM – 3:50PM in this classroom</a:t>
            </a:r>
          </a:p>
          <a:p>
            <a:endParaRPr lang="en-US" dirty="0"/>
          </a:p>
          <a:p>
            <a:r>
              <a:rPr lang="en-US" dirty="0"/>
              <a:t>Exam Length: 110 minutes (shouldn’t take that full time)</a:t>
            </a:r>
          </a:p>
          <a:p>
            <a:endParaRPr lang="en-US" dirty="0"/>
          </a:p>
          <a:p>
            <a:r>
              <a:rPr lang="en-US" dirty="0"/>
              <a:t>This exam is </a:t>
            </a:r>
            <a:r>
              <a:rPr lang="en-US" b="1" dirty="0"/>
              <a:t>optional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If you don’t show up, I will use the average of Exam 1 and Exam 2 for your Final Exam score</a:t>
            </a:r>
          </a:p>
          <a:p>
            <a:endParaRPr lang="en-US" dirty="0"/>
          </a:p>
          <a:p>
            <a:r>
              <a:rPr lang="en-US" dirty="0"/>
              <a:t>Format will be similar to your other two exams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give you a diagram, and ask you some questions about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Might have you look at some code</a:t>
            </a:r>
          </a:p>
          <a:p>
            <a:endParaRPr lang="en-US" dirty="0"/>
          </a:p>
          <a:p>
            <a:r>
              <a:rPr lang="en-US" dirty="0"/>
              <a:t>You are allowed to use any physical notes (printouts, handwritten/typed notes)</a:t>
            </a:r>
          </a:p>
          <a:p>
            <a:r>
              <a:rPr lang="en-US" dirty="0"/>
              <a:t>You are </a:t>
            </a:r>
            <a:r>
              <a:rPr lang="en-US" b="1" dirty="0"/>
              <a:t>not</a:t>
            </a:r>
            <a:r>
              <a:rPr lang="en-US" dirty="0"/>
              <a:t> allowed to use any digital devices</a:t>
            </a:r>
          </a:p>
          <a:p>
            <a:endParaRPr lang="en-US" dirty="0"/>
          </a:p>
          <a:p>
            <a:r>
              <a:rPr lang="en-US" dirty="0"/>
              <a:t>Exam will mostly cover materials from the second half of the semester, but there will be a couple questions from the first half of the semester</a:t>
            </a:r>
          </a:p>
        </p:txBody>
      </p:sp>
    </p:spTree>
    <p:extLst>
      <p:ext uri="{BB962C8B-B14F-4D97-AF65-F5344CB8AC3E}">
        <p14:creationId xmlns:p14="http://schemas.microsoft.com/office/powerpoint/2010/main" val="119516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4C20F96-C0AE-AC76-B38F-02F1C9C05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41E69E4-1FB0-7139-7CC5-7DDD090BBF75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CC11BDA-884B-11F9-A8B8-BA0FCE5D149E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466259F-BD65-FAFD-A81A-5CD7D8BAEC5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F262BEC-1EEE-7633-E453-C02F5C5FA19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E1D051-819E-D115-3BF8-F8F200B2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0DBF73-EF99-610D-A2C7-95FCD7DB5189}"/>
              </a:ext>
            </a:extLst>
          </p:cNvPr>
          <p:cNvSpPr txBox="1"/>
          <p:nvPr/>
        </p:nvSpPr>
        <p:spPr>
          <a:xfrm>
            <a:off x="15875" y="76200"/>
            <a:ext cx="5077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Stuff from first half of semester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5E7B2-0A40-B368-45F0-89EDB67350BB}"/>
              </a:ext>
            </a:extLst>
          </p:cNvPr>
          <p:cNvSpPr txBox="1"/>
          <p:nvPr/>
        </p:nvSpPr>
        <p:spPr>
          <a:xfrm>
            <a:off x="1066800" y="1295400"/>
            <a:ext cx="594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I’d recommend reviewing the stuff from the first couple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OOP Principles and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48016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F01968-45F8-E642-A15C-21E3F8E04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9CFD247-55E8-EC30-B0B4-5901D61C9156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1DE0154-0E4C-B855-ADDA-9781CA9E9E1E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88804F0-BB44-A855-E570-60584F40A1B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81304CD-0169-FE98-78A7-31F5A96008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93A243-37B4-C174-6F9A-3CCDC750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2DCBA-D60F-2BD3-7AFA-C1307F7D9E84}"/>
              </a:ext>
            </a:extLst>
          </p:cNvPr>
          <p:cNvSpPr txBox="1"/>
          <p:nvPr/>
        </p:nvSpPr>
        <p:spPr>
          <a:xfrm>
            <a:off x="15875" y="76200"/>
            <a:ext cx="3023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Secure by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0B12D-A882-DB53-90B0-F57115AE5799}"/>
              </a:ext>
            </a:extLst>
          </p:cNvPr>
          <p:cNvSpPr txBox="1"/>
          <p:nvPr/>
        </p:nvSpPr>
        <p:spPr>
          <a:xfrm>
            <a:off x="762000" y="1143000"/>
            <a:ext cx="46346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CIA Triad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 Primitives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Principle of Fail-Fast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 Driven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 Mutability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Input Validation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 Development Lifecycle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Defense in Depth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C1BDA-7BCF-B20C-E682-FEEA65F4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14800"/>
            <a:ext cx="8323733" cy="2082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324D6-2931-8E7C-3A1D-D25D7ADFC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427" y="3065667"/>
            <a:ext cx="5409945" cy="10209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3B4046-C853-15A6-7818-21900FDBF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28600"/>
            <a:ext cx="2143125" cy="175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94EDF8-7F2C-AF91-663B-62166EBA4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6679" y="424944"/>
            <a:ext cx="3130634" cy="1695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6617493-DED3-1141-1F02-2E5C3D3AB3BF}"/>
                  </a:ext>
                </a:extLst>
              </p14:cNvPr>
              <p14:cNvContentPartPr/>
              <p14:nvPr/>
            </p14:nvContentPartPr>
            <p14:xfrm>
              <a:off x="9807933" y="1487267"/>
              <a:ext cx="801000" cy="28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6617493-DED3-1141-1F02-2E5C3D3AB3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18293" y="1307267"/>
                <a:ext cx="980640" cy="3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6900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F401626-60C5-4AC8-0BBE-D1791A76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0C44DF3-5621-570B-9049-B57FB0923FE3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41C83E8-23BB-43FE-5DA5-E7E686643516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689B42E-4060-E7D7-DC08-764453C78254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F539986-22A4-C422-DD43-18521301DA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1F4F8-0674-DFFA-3BCB-BC4E26D4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C81AA1-3771-52D4-92D0-99CBE4ED28CC}"/>
              </a:ext>
            </a:extLst>
          </p:cNvPr>
          <p:cNvSpPr txBox="1"/>
          <p:nvPr/>
        </p:nvSpPr>
        <p:spPr>
          <a:xfrm>
            <a:off x="15875" y="76200"/>
            <a:ext cx="3583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Vulnerability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B32C25-2E42-1304-73A3-EB3E48A9BDA0}"/>
              </a:ext>
            </a:extLst>
          </p:cNvPr>
          <p:cNvSpPr txBox="1"/>
          <p:nvPr/>
        </p:nvSpPr>
        <p:spPr>
          <a:xfrm>
            <a:off x="457200" y="936050"/>
            <a:ext cx="68499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Common Vulnerabilities and Exposures (CVE)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Common Weakness Enumeration (CWE)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Bug Bounties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Attack Vectors, Attack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OWASP Top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Threat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Options for dealing for threat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ED07B-53F0-6D84-FE23-8FDD4AA06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685800"/>
            <a:ext cx="3581400" cy="2257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BE2CB9-7D8A-7E8A-9E79-A95022809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429000"/>
            <a:ext cx="5408191" cy="1720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174B89-DED3-6A0D-4FD0-12BD9F301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695825"/>
            <a:ext cx="44005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4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C8D497-E416-014D-D082-54113D78B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E4AAFFCF-5004-041C-F89A-16C071ACEA19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9C4C152-1471-CFD2-9FBB-02317DEB880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201FAD9-6778-561E-AAEE-15506AB958F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4A02BE-D587-F066-BE18-07E27802D37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A22D4F-7020-0719-59E8-7DC3ECEC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37D9B-F021-2955-0B8B-71A7C37673C4}"/>
              </a:ext>
            </a:extLst>
          </p:cNvPr>
          <p:cNvSpPr txBox="1"/>
          <p:nvPr/>
        </p:nvSpPr>
        <p:spPr>
          <a:xfrm>
            <a:off x="15875" y="76200"/>
            <a:ext cx="330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Penetration 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49E19-201D-1507-1C9C-43EDAB452991}"/>
              </a:ext>
            </a:extLst>
          </p:cNvPr>
          <p:cNvSpPr txBox="1"/>
          <p:nvPr/>
        </p:nvSpPr>
        <p:spPr>
          <a:xfrm>
            <a:off x="838200" y="1371600"/>
            <a:ext cx="51732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is penetration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Types of penetration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Penetration testing phases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OSINT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Metasploit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Metasploit Terminology +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nmap</a:t>
            </a:r>
            <a:r>
              <a:rPr lang="en-US" sz="2400" dirty="0"/>
              <a:t> and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Post-Exploitation Tactics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3F900F-1F0B-21D4-F0DC-777912D58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533400"/>
            <a:ext cx="4419600" cy="2045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5E25B-E314-7A8F-2299-AA864162D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3276600"/>
            <a:ext cx="3927745" cy="16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52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3BA973-0278-FCA9-4ADD-7930B345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CB70893B-EEA0-C1CF-E7FC-D73AC8BE182C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0309EE1-4483-D645-6E54-140CDFCD9000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30482BC-BFE6-A53F-6F73-A50D93711D74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10F26A4-8B2E-FA18-07DE-BF93DD99F2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AD8A32-137E-2EB5-923E-B012D521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06B7F-396A-4757-DDB3-0DF4F2FBCDA7}"/>
              </a:ext>
            </a:extLst>
          </p:cNvPr>
          <p:cNvSpPr txBox="1"/>
          <p:nvPr/>
        </p:nvSpPr>
        <p:spPr>
          <a:xfrm>
            <a:off x="15875" y="76200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Digital Forensics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E267E-4793-1239-AFB0-8001BD742151}"/>
              </a:ext>
            </a:extLst>
          </p:cNvPr>
          <p:cNvSpPr txBox="1"/>
          <p:nvPr/>
        </p:nvSpPr>
        <p:spPr>
          <a:xfrm>
            <a:off x="685800" y="1074509"/>
            <a:ext cx="641553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What is digital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Goals of digital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Types of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Digital Evidence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Principles of Digital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Precursors, Indicators of Compromise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Threat Detection and Analysis (Classification Errors)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Pyramid of Pain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Cyber Kill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Recovery, Containment, Eradication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CISA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OS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Malicious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Helpful Volatility Plugins and DF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 steps of investigation with volatility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833A12-2600-8160-E061-A6401066F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280" y="0"/>
            <a:ext cx="3188280" cy="3858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F035C-0838-B25E-A679-4BEC697B3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369" y="222980"/>
            <a:ext cx="1894214" cy="2656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80DC5A-3D90-B37F-3454-40C4CD8A4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038" y="3608715"/>
            <a:ext cx="2091084" cy="156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B6F67A-D632-021B-3F60-FF7F511C7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4411033"/>
            <a:ext cx="16573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74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9722A5A-1360-2A11-E79A-917204D5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A84BED45-9988-535F-A28C-3BD8BB97608A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0572944-CA3D-E326-A0B4-E792FF82E8C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76D7702-9A8A-9DC7-7923-F0D29D26E762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D97C56B-79D4-102B-2562-415ADD7A763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92C3A2-5B90-EEC0-A86E-411926A92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1FCAD-D632-2E61-DBA7-290484386E20}"/>
              </a:ext>
            </a:extLst>
          </p:cNvPr>
          <p:cNvSpPr txBox="1"/>
          <p:nvPr/>
        </p:nvSpPr>
        <p:spPr>
          <a:xfrm>
            <a:off x="15875" y="76200"/>
            <a:ext cx="604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Course Outcomes, Lessons Learned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EB84C-9347-292D-B72B-73ED1D419DB1}"/>
              </a:ext>
            </a:extLst>
          </p:cNvPr>
          <p:cNvSpPr txBox="1"/>
          <p:nvPr/>
        </p:nvSpPr>
        <p:spPr>
          <a:xfrm>
            <a:off x="304800" y="1088648"/>
            <a:ext cx="769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modeling ensures a better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testing is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decisions should be made with cybersecurity in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important to understand common vulnerabilities and weaknesses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important to threat model your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Penetration Testing is a great way to identify flaws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Digital Forensics investigations are vital for responding to an incident and dealing with a threat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AB99A-B436-FACF-6062-F8F8647A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780" y="2477776"/>
            <a:ext cx="3760476" cy="3444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592767-C44A-1F98-8DC9-C4E16F30D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886200"/>
            <a:ext cx="5555240" cy="1762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640174-C47D-EE3E-43B6-A80AD7497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786" y="131688"/>
            <a:ext cx="4687730" cy="731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3D3D1C-D4B5-4BE8-79DC-7D5E42BC0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1295400"/>
            <a:ext cx="4210050" cy="5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23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61B4B5E-706A-A06D-C69C-CD5DCCD05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6A2E9C6D-E400-B8FD-9D80-447018A9D922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A54EDE0-4047-586E-857F-20B328CD701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F861257-BAAF-9435-D738-58CA26F76DC4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4652565-5AE3-A7C0-0137-3E7D24F8D7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738072-EDA4-30C4-CEED-BC910A43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4C3CE-73A1-DE4A-D682-3CC39CF7ECF9}"/>
              </a:ext>
            </a:extLst>
          </p:cNvPr>
          <p:cNvSpPr txBox="1"/>
          <p:nvPr/>
        </p:nvSpPr>
        <p:spPr>
          <a:xfrm>
            <a:off x="15875" y="76200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D9C568-5D5E-4E30-B184-15A57F8F1B6F}"/>
              </a:ext>
            </a:extLst>
          </p:cNvPr>
          <p:cNvSpPr txBox="1"/>
          <p:nvPr/>
        </p:nvSpPr>
        <p:spPr>
          <a:xfrm>
            <a:off x="457200" y="1007881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 hope you enjoyed this class, and I hope the stuff you learned will be helpful in your career/future classes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If I can be of assistance to you for anything in the future (reference, advising, support), please let me know!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E0849A-07FD-1B41-194D-B2B09B8B1C42}"/>
              </a:ext>
            </a:extLst>
          </p:cNvPr>
          <p:cNvSpPr txBox="1"/>
          <p:nvPr/>
        </p:nvSpPr>
        <p:spPr>
          <a:xfrm>
            <a:off x="2810520" y="4845602"/>
            <a:ext cx="350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with me on LinkedIn! </a:t>
            </a:r>
          </a:p>
          <a:p>
            <a:r>
              <a:rPr lang="en-US" b="1" dirty="0"/>
              <a:t>If you find a job in cybersecurity or cyber practices, </a:t>
            </a:r>
            <a:r>
              <a:rPr lang="en-US" b="1" i="1" dirty="0"/>
              <a:t>please</a:t>
            </a:r>
            <a:r>
              <a:rPr lang="en-US" b="1" dirty="0"/>
              <a:t> keep in touch!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E3A59-7BF2-8814-3503-41CF11B69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0" y="4653251"/>
            <a:ext cx="2630434" cy="1721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42DD2E-430D-F7D1-9F10-FDEEC472B38F}"/>
              </a:ext>
            </a:extLst>
          </p:cNvPr>
          <p:cNvSpPr txBox="1"/>
          <p:nvPr/>
        </p:nvSpPr>
        <p:spPr>
          <a:xfrm>
            <a:off x="91440" y="4218678"/>
            <a:ext cx="2630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 will be teaching CSCI 232, 466, 476 next semester</a:t>
            </a:r>
          </a:p>
        </p:txBody>
      </p:sp>
      <p:pic>
        <p:nvPicPr>
          <p:cNvPr id="10" name="Picture 2" descr="Montana State University | university system, Montana, United States |  Britannica">
            <a:extLst>
              <a:ext uri="{FF2B5EF4-FFF2-40B4-BE49-F238E27FC236}">
                <a16:creationId xmlns:a16="http://schemas.microsoft.com/office/drawing/2014/main" id="{A681C6A3-0B73-D0F9-AA63-563251E62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567" y="77511"/>
            <a:ext cx="3363993" cy="41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179573-67B3-42F3-CF73-DFEDB8717968}"/>
              </a:ext>
            </a:extLst>
          </p:cNvPr>
          <p:cNvSpPr txBox="1"/>
          <p:nvPr/>
        </p:nvSpPr>
        <p:spPr>
          <a:xfrm>
            <a:off x="9018961" y="4924187"/>
            <a:ext cx="3081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Congrats to those that are graduating next weekend! I hope you find a job that you love!</a:t>
            </a:r>
          </a:p>
        </p:txBody>
      </p:sp>
      <p:pic>
        <p:nvPicPr>
          <p:cNvPr id="12" name="Picture 2" descr="Breaking chains Meme Generator - Imgflip">
            <a:extLst>
              <a:ext uri="{FF2B5EF4-FFF2-40B4-BE49-F238E27FC236}">
                <a16:creationId xmlns:a16="http://schemas.microsoft.com/office/drawing/2014/main" id="{A74F2763-7884-DF4D-925B-761744ECD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429" y="4845602"/>
            <a:ext cx="2506117" cy="142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39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535FC9-1433-F9A2-644E-4796052D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E7DC4D2-85E0-D255-24EE-CE557F91021C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2860CA6-BE5E-4EAB-3EE6-91EAF7F996A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81BA561-804C-2BB6-AFF9-DE66F2C337D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79291FE-E098-05EF-86DD-B2BDD02A694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6C7331-6501-0FE2-34E8-9FC9D7E45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6D1D5-3414-C620-DD0A-608AD509C1C5}"/>
              </a:ext>
            </a:extLst>
          </p:cNvPr>
          <p:cNvSpPr txBox="1"/>
          <p:nvPr/>
        </p:nvSpPr>
        <p:spPr>
          <a:xfrm>
            <a:off x="152400" y="76200"/>
            <a:ext cx="4996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Challenges with Network Forensics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443CCF-E754-87CD-0378-A131892137C1}"/>
              </a:ext>
            </a:extLst>
          </p:cNvPr>
          <p:cNvSpPr txBox="1"/>
          <p:nvPr/>
        </p:nvSpPr>
        <p:spPr>
          <a:xfrm>
            <a:off x="152400" y="990600"/>
            <a:ext cx="7086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Capturing network traffic for analysis is becoming less and less feasible due to data transmission and storage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Takes a long time to sift through thousands of packets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100 MBPS x 7 days per week = 7.56 TB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10 GBPS x 7 days per week = 756 TB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dirty="0"/>
              <a:t>Think about keeping track of this for all machines at your organization…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May have to decrypt in-line/MITM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Difficult to capture in a cloud network</a:t>
            </a:r>
          </a:p>
          <a:p>
            <a:endParaRPr lang="en-US" dirty="0"/>
          </a:p>
        </p:txBody>
      </p:sp>
      <p:pic>
        <p:nvPicPr>
          <p:cNvPr id="12" name="Picture 2" descr="SSL Decryption: Active Vs Passive">
            <a:extLst>
              <a:ext uri="{FF2B5EF4-FFF2-40B4-BE49-F238E27FC236}">
                <a16:creationId xmlns:a16="http://schemas.microsoft.com/office/drawing/2014/main" id="{F26A741F-A6C5-1F49-5272-5FAA0217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07" y="1600200"/>
            <a:ext cx="5315693" cy="341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5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B41558-CC44-76DA-FE46-3C5FE28A3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36F2979-43D7-03A9-B271-78B99C1BDF85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7989238-BBA0-6E30-2417-8345CC33C43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72A2153-5D15-005F-2645-0311B7C8B9A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68653AC-79B9-EAD3-82AE-0919AFE571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607D92-33BC-52CC-BB84-826717BCB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A934B-7CBE-0714-1601-A63BDB5ED661}"/>
              </a:ext>
            </a:extLst>
          </p:cNvPr>
          <p:cNvSpPr txBox="1"/>
          <p:nvPr/>
        </p:nvSpPr>
        <p:spPr>
          <a:xfrm>
            <a:off x="557893" y="214698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spc="-10" dirty="0">
                <a:latin typeface="Arial"/>
                <a:cs typeface="Arial"/>
              </a:rPr>
              <a:t>SNORT</a:t>
            </a:r>
            <a:endParaRPr lang="en-US" sz="3600" dirty="0"/>
          </a:p>
        </p:txBody>
      </p:sp>
      <p:pic>
        <p:nvPicPr>
          <p:cNvPr id="7" name="Picture 2" descr="Snort IDS/IPS Explained. What - Why you need - How it works - zenarmor.com">
            <a:extLst>
              <a:ext uri="{FF2B5EF4-FFF2-40B4-BE49-F238E27FC236}">
                <a16:creationId xmlns:a16="http://schemas.microsoft.com/office/drawing/2014/main" id="{443BB88F-2D9E-42DF-FB70-8602F9A90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1"/>
          <a:stretch/>
        </p:blipFill>
        <p:spPr bwMode="auto">
          <a:xfrm>
            <a:off x="5181600" y="152400"/>
            <a:ext cx="6858000" cy="5396874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nort (software) - Wikipedia">
            <a:extLst>
              <a:ext uri="{FF2B5EF4-FFF2-40B4-BE49-F238E27FC236}">
                <a16:creationId xmlns:a16="http://schemas.microsoft.com/office/drawing/2014/main" id="{E5EFEA5D-8D46-4B69-F35D-4B32952C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-20464"/>
            <a:ext cx="2045245" cy="111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022562-BC26-6A00-C7CC-D72B024839B7}"/>
              </a:ext>
            </a:extLst>
          </p:cNvPr>
          <p:cNvSpPr/>
          <p:nvPr/>
        </p:nvSpPr>
        <p:spPr>
          <a:xfrm>
            <a:off x="225937" y="3429000"/>
            <a:ext cx="6705600" cy="2819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7E48E4-953E-86DF-45E3-587F8974A3B0}"/>
              </a:ext>
            </a:extLst>
          </p:cNvPr>
          <p:cNvSpPr/>
          <p:nvPr/>
        </p:nvSpPr>
        <p:spPr>
          <a:xfrm>
            <a:off x="228600" y="1096191"/>
            <a:ext cx="4876800" cy="23328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6" descr="snort rule">
            <a:extLst>
              <a:ext uri="{FF2B5EF4-FFF2-40B4-BE49-F238E27FC236}">
                <a16:creationId xmlns:a16="http://schemas.microsoft.com/office/drawing/2014/main" id="{877B65E7-0D05-58C2-2DAE-2B48917D4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9"/>
          <a:stretch/>
        </p:blipFill>
        <p:spPr bwMode="auto">
          <a:xfrm>
            <a:off x="239486" y="1104357"/>
            <a:ext cx="4876800" cy="208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46E2FA-D659-9704-1733-78C405641B30}"/>
              </a:ext>
            </a:extLst>
          </p:cNvPr>
          <p:cNvSpPr txBox="1"/>
          <p:nvPr/>
        </p:nvSpPr>
        <p:spPr>
          <a:xfrm>
            <a:off x="263344" y="1008189"/>
            <a:ext cx="486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set of rules to detect suspicious/malicious traffic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7E3BD-CA11-60E1-B0B1-BB00E7075AF3}"/>
              </a:ext>
            </a:extLst>
          </p:cNvPr>
          <p:cNvSpPr txBox="1"/>
          <p:nvPr/>
        </p:nvSpPr>
        <p:spPr>
          <a:xfrm>
            <a:off x="334905" y="349641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satisfy a rule, an alert can be generated or that packet can be logged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45B8BF-E186-1E1E-58D1-F8E9A58907E3}"/>
              </a:ext>
            </a:extLst>
          </p:cNvPr>
          <p:cNvSpPr txBox="1"/>
          <p:nvPr/>
        </p:nvSpPr>
        <p:spPr>
          <a:xfrm>
            <a:off x="239486" y="5860380"/>
            <a:ext cx="10060767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alert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any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any 80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msg:”Sus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web traffic”; flags: S;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 100;)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BAD4AA-36A8-693F-D2A5-F5289485020F}"/>
              </a:ext>
            </a:extLst>
          </p:cNvPr>
          <p:cNvSpPr txBox="1"/>
          <p:nvPr/>
        </p:nvSpPr>
        <p:spPr>
          <a:xfrm>
            <a:off x="248104" y="5195361"/>
            <a:ext cx="611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rule would generate an alert for web traffic that is not using the secure version of HTTP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2BA2B5-2544-19B7-1A08-66AB58559972}"/>
              </a:ext>
            </a:extLst>
          </p:cNvPr>
          <p:cNvSpPr txBox="1"/>
          <p:nvPr/>
        </p:nvSpPr>
        <p:spPr>
          <a:xfrm>
            <a:off x="281354" y="4306701"/>
            <a:ext cx="605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Alerts for malicious IP addresses, typical malware behavior, log unusual ports</a:t>
            </a:r>
          </a:p>
        </p:txBody>
      </p:sp>
    </p:spTree>
    <p:extLst>
      <p:ext uri="{BB962C8B-B14F-4D97-AF65-F5344CB8AC3E}">
        <p14:creationId xmlns:p14="http://schemas.microsoft.com/office/powerpoint/2010/main" val="27757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8A10BC2-5963-F63F-8EB2-F94C582A0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43C8DBBD-8CCE-C126-D3E7-5143703BDCB2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2CCFE43-A07F-8B3B-9D18-43549541EE9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5AD0CE5-C6A8-2292-6919-43BA140ED99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8C13E3B-7103-661B-EEE6-80C5FA9608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9B7460-C41D-3C00-FFDA-765CA2B6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380AE7-9269-F6C7-16D6-CC7408CEE061}"/>
              </a:ext>
            </a:extLst>
          </p:cNvPr>
          <p:cNvSpPr txBox="1"/>
          <p:nvPr/>
        </p:nvSpPr>
        <p:spPr>
          <a:xfrm>
            <a:off x="5638800" y="30480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spc="-10" dirty="0">
                <a:latin typeface="Arial"/>
                <a:cs typeface="Arial"/>
              </a:rPr>
              <a:t>The </a:t>
            </a:r>
            <a:r>
              <a:rPr lang="en-US" sz="2400" b="1" spc="-10" dirty="0">
                <a:latin typeface="Arial"/>
                <a:cs typeface="Arial"/>
              </a:rPr>
              <a:t>Cyber Kill Chain </a:t>
            </a:r>
            <a:r>
              <a:rPr lang="en-US" sz="2400" spc="-10" dirty="0">
                <a:latin typeface="Arial"/>
                <a:cs typeface="Arial"/>
              </a:rPr>
              <a:t>describes the typical steps a malicious actor carries out to conduct a cyber attack </a:t>
            </a:r>
            <a:endParaRPr lang="en-US" sz="2400" dirty="0"/>
          </a:p>
        </p:txBody>
      </p:sp>
      <p:pic>
        <p:nvPicPr>
          <p:cNvPr id="12" name="Picture 2" descr="Cyber">
            <a:extLst>
              <a:ext uri="{FF2B5EF4-FFF2-40B4-BE49-F238E27FC236}">
                <a16:creationId xmlns:a16="http://schemas.microsoft.com/office/drawing/2014/main" id="{6706672C-ACF6-FC09-233D-37359443C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49"/>
            <a:ext cx="5486400" cy="639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FF46F6-6D43-7DBD-7EEA-9CAC1EAD0D5C}"/>
              </a:ext>
            </a:extLst>
          </p:cNvPr>
          <p:cNvSpPr txBox="1"/>
          <p:nvPr/>
        </p:nvSpPr>
        <p:spPr>
          <a:xfrm>
            <a:off x="6067425" y="2133600"/>
            <a:ext cx="563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network forensic investigations, we can see evidence of these steps occurring!</a:t>
            </a:r>
          </a:p>
        </p:txBody>
      </p:sp>
    </p:spTree>
    <p:extLst>
      <p:ext uri="{BB962C8B-B14F-4D97-AF65-F5344CB8AC3E}">
        <p14:creationId xmlns:p14="http://schemas.microsoft.com/office/powerpoint/2010/main" val="3624170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2B37DC-8620-7CD9-B8AA-4D14F72E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AC491878-3955-1E7B-4090-4F839F870A51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355FF32-EF32-5EF0-DDA2-DD1AECD9FCB4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361DC06-A6FE-F8C0-3490-42B1FDC724F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6F416D3-7FDF-1925-D6F4-5FF8C27E4D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13BEC2-201F-A4ED-D40C-56A92C11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072AE-4DB0-1458-7C75-5F0182193D28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spc="-10" dirty="0">
                <a:latin typeface="Arial"/>
                <a:cs typeface="Arial"/>
              </a:rPr>
              <a:t>Common Malware Behavior (Network Traffic)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95DDE-1B95-6CF7-49B4-F5E571E5E126}"/>
              </a:ext>
            </a:extLst>
          </p:cNvPr>
          <p:cNvSpPr txBox="1"/>
          <p:nvPr/>
        </p:nvSpPr>
        <p:spPr>
          <a:xfrm>
            <a:off x="659367" y="990600"/>
            <a:ext cx="691086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Downloading malware/malware dropper through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Communicate with a C2 server</a:t>
            </a:r>
          </a:p>
          <a:p>
            <a:r>
              <a:rPr lang="en-US" sz="2000" dirty="0"/>
              <a:t>      - Cobalt Strike</a:t>
            </a:r>
          </a:p>
          <a:p>
            <a:r>
              <a:rPr lang="en-US" sz="2000" dirty="0"/>
              <a:t>      - Metasploit</a:t>
            </a:r>
          </a:p>
          <a:p>
            <a:r>
              <a:rPr lang="en-US" sz="2000" dirty="0"/>
              <a:t>      - Covenant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Unusual Outbound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Malware Beaconing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Suspicious DNS Queries to attacker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Spike in connections to other devices (lateral movement)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Failed login attempts/authentication</a:t>
            </a:r>
          </a:p>
        </p:txBody>
      </p:sp>
      <p:pic>
        <p:nvPicPr>
          <p:cNvPr id="8" name="Picture 2" descr="Malware - Free security icons">
            <a:extLst>
              <a:ext uri="{FF2B5EF4-FFF2-40B4-BE49-F238E27FC236}">
                <a16:creationId xmlns:a16="http://schemas.microsoft.com/office/drawing/2014/main" id="{7654E05B-C995-652F-EC22-ACE461931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295400"/>
            <a:ext cx="1859607" cy="185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acker PNGs for Free Download">
            <a:extLst>
              <a:ext uri="{FF2B5EF4-FFF2-40B4-BE49-F238E27FC236}">
                <a16:creationId xmlns:a16="http://schemas.microsoft.com/office/drawing/2014/main" id="{BDC42232-1679-CF37-C0B6-E89A866A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2225203"/>
            <a:ext cx="180594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0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829C3F-DA63-5D71-316A-9FC9AE286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5C412060-3DB5-3FBF-E86A-0852D6503F14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55FF8D3-A624-97E2-1317-F37D8ABAD58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636F2B1-5EDB-2237-79D6-602BBBF1D4A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0AFA8E6-1172-D3A7-151A-CC37B6864C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37B798-D029-96E9-2307-D00E7270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D8B67-21CD-9A10-CE87-DD49430DCAA2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spc="-10" dirty="0">
                <a:latin typeface="Arial"/>
                <a:cs typeface="Arial"/>
              </a:rPr>
              <a:t>Cobalt Strike C2 Server Threat Hunting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7C0ED0-360C-8D3C-9C9E-431F84310C17}"/>
              </a:ext>
            </a:extLst>
          </p:cNvPr>
          <p:cNvSpPr txBox="1"/>
          <p:nvPr/>
        </p:nvSpPr>
        <p:spPr>
          <a:xfrm>
            <a:off x="742743" y="1524000"/>
            <a:ext cx="67441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Use of default SSL certificates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Increased usage of port 443, 80, 8443 with foreign IP address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Check default responses for HTTP 404 and DNS Queries</a:t>
            </a:r>
          </a:p>
        </p:txBody>
      </p:sp>
      <p:pic>
        <p:nvPicPr>
          <p:cNvPr id="11" name="Picture 2" descr="Web server - Free web icons">
            <a:extLst>
              <a:ext uri="{FF2B5EF4-FFF2-40B4-BE49-F238E27FC236}">
                <a16:creationId xmlns:a16="http://schemas.microsoft.com/office/drawing/2014/main" id="{802F5FB7-4728-DA6F-BEC5-7EFAE3F4F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838200"/>
            <a:ext cx="3907482" cy="39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acker - Free people icons">
            <a:extLst>
              <a:ext uri="{FF2B5EF4-FFF2-40B4-BE49-F238E27FC236}">
                <a16:creationId xmlns:a16="http://schemas.microsoft.com/office/drawing/2014/main" id="{766AA786-4A34-20BD-6E74-68ED3F38B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07032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4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B4145F3-B7D4-4720-91D3-7AA437284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04EAFFA6-0902-4445-4923-FBB5DE5D40F2}"/>
              </a:ext>
            </a:extLst>
          </p:cNvPr>
          <p:cNvGrpSpPr/>
          <p:nvPr/>
        </p:nvGrpSpPr>
        <p:grpSpPr>
          <a:xfrm>
            <a:off x="9525" y="6477000"/>
            <a:ext cx="12204700" cy="398780"/>
            <a:chOff x="-6350" y="6466078"/>
            <a:chExt cx="12204700" cy="398780"/>
          </a:xfrm>
          <a:solidFill>
            <a:srgbClr val="F6D28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D7ECF66-5255-C6A2-9AB0-E53887EA8F2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EF67D2F-9FD0-ED3D-F30C-CF9218E7882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rgbClr val="EEB21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A057A8E-4647-62B1-98F1-D033B0E123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23BBE9-CCE1-DA7D-AFC1-39C953A4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48" y="6477000"/>
            <a:ext cx="1407652" cy="36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1B702-C8F3-7BBD-C6D6-4C7D548CB978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spc="-10" dirty="0">
                <a:latin typeface="Arial"/>
                <a:cs typeface="Arial"/>
              </a:rPr>
              <a:t>Malware File Types to Check for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21E70-E304-DEA9-94DE-CF36590B2CE2}"/>
              </a:ext>
            </a:extLst>
          </p:cNvPr>
          <p:cNvSpPr txBox="1"/>
          <p:nvPr/>
        </p:nvSpPr>
        <p:spPr>
          <a:xfrm>
            <a:off x="533400" y="914400"/>
            <a:ext cx="808747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.exe </a:t>
            </a:r>
            <a:r>
              <a:rPr lang="en-US" dirty="0"/>
              <a:t>files  - Windows executable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files - Dynamic Linked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files – Windows installers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.bat </a:t>
            </a:r>
            <a:r>
              <a:rPr lang="en-US" dirty="0"/>
              <a:t>files – Windows command line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vbs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scripts – Visual Basic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scripts – </a:t>
            </a:r>
            <a:r>
              <a:rPr lang="en-US" dirty="0" err="1"/>
              <a:t>Javascript</a:t>
            </a:r>
            <a:r>
              <a:rPr lang="en-US" dirty="0"/>
              <a:t>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.docx</a:t>
            </a:r>
            <a:r>
              <a:rPr lang="en-US" dirty="0"/>
              <a:t> files – Microsoft Word Document (can contain macros)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.xlsx </a:t>
            </a:r>
            <a:r>
              <a:rPr lang="en-US" dirty="0"/>
              <a:t>files – Microsoft Excel Spreadsheet (can contain macros)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.zip </a:t>
            </a:r>
            <a:r>
              <a:rPr lang="en-US" dirty="0"/>
              <a:t>files – Compressed Archive Files (may have scripts when unzipped)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.pdf </a:t>
            </a:r>
            <a:r>
              <a:rPr lang="en-US" dirty="0"/>
              <a:t>files – Can contain suspicious links, or a PDF reader vulnerability</a:t>
            </a:r>
          </a:p>
        </p:txBody>
      </p:sp>
    </p:spTree>
    <p:extLst>
      <p:ext uri="{BB962C8B-B14F-4D97-AF65-F5344CB8AC3E}">
        <p14:creationId xmlns:p14="http://schemas.microsoft.com/office/powerpoint/2010/main" val="4002202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13995</TotalTime>
  <Words>1872</Words>
  <Application>Microsoft Office PowerPoint</Application>
  <PresentationFormat>Widescreen</PresentationFormat>
  <Paragraphs>293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Recursive</vt:lpstr>
      <vt:lpstr>Wingdings</vt:lpstr>
      <vt:lpstr>Office Theme</vt:lpstr>
      <vt:lpstr>ESOF 422:  Advanced Software Engineering: Cyber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ESOF 422</dc:title>
  <dc:creator>Reese Pearsall</dc:creator>
  <cp:lastModifiedBy>Pearsall, Reese</cp:lastModifiedBy>
  <cp:revision>88</cp:revision>
  <dcterms:created xsi:type="dcterms:W3CDTF">2022-08-21T16:55:59Z</dcterms:created>
  <dcterms:modified xsi:type="dcterms:W3CDTF">2025-04-30T19:29:54Z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